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258" r:id="rId3"/>
    <p:sldId id="291" r:id="rId4"/>
    <p:sldId id="292" r:id="rId5"/>
    <p:sldId id="284" r:id="rId6"/>
    <p:sldId id="293" r:id="rId7"/>
    <p:sldId id="286" r:id="rId8"/>
    <p:sldId id="287" r:id="rId9"/>
    <p:sldId id="288" r:id="rId10"/>
    <p:sldId id="266" r:id="rId11"/>
    <p:sldId id="267" r:id="rId12"/>
    <p:sldId id="272" r:id="rId13"/>
    <p:sldId id="273" r:id="rId14"/>
    <p:sldId id="275" r:id="rId15"/>
    <p:sldId id="276" r:id="rId16"/>
    <p:sldId id="277" r:id="rId17"/>
    <p:sldId id="278" r:id="rId18"/>
    <p:sldId id="279" r:id="rId19"/>
    <p:sldId id="280" r:id="rId20"/>
    <p:sldId id="281" r:id="rId21"/>
    <p:sldId id="282" r:id="rId22"/>
    <p:sldId id="261" r:id="rId23"/>
  </p:sldIdLst>
  <p:sldSz cx="9144000" cy="6858000" type="screen4x3"/>
  <p:notesSz cx="6797675" cy="98742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preferSingleView="1">
    <p:restoredLeft sz="15621" autoAdjust="0"/>
    <p:restoredTop sz="94630" autoAdjust="0"/>
  </p:normalViewPr>
  <p:slideViewPr>
    <p:cSldViewPr>
      <p:cViewPr varScale="1">
        <p:scale>
          <a:sx n="84" d="100"/>
          <a:sy n="84" d="100"/>
        </p:scale>
        <p:origin x="1506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654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60" cy="493714"/>
          </a:xfrm>
          <a:prstGeom prst="rect">
            <a:avLst/>
          </a:prstGeom>
        </p:spPr>
        <p:txBody>
          <a:bodyPr vert="horz" lIns="90984" tIns="45492" rIns="90984" bIns="45492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60" cy="493714"/>
          </a:xfrm>
          <a:prstGeom prst="rect">
            <a:avLst/>
          </a:prstGeom>
        </p:spPr>
        <p:txBody>
          <a:bodyPr vert="horz" lIns="90984" tIns="45492" rIns="90984" bIns="45492" rtlCol="0"/>
          <a:lstStyle>
            <a:lvl1pPr algn="r">
              <a:defRPr sz="1200"/>
            </a:lvl1pPr>
          </a:lstStyle>
          <a:p>
            <a:fld id="{BBE773D9-08DD-45C3-B6EA-7EBBB2591AFA}" type="datetimeFigureOut">
              <a:rPr lang="en-GB" smtClean="0"/>
              <a:t>22/12/2015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984" tIns="45492" rIns="90984" bIns="45492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690271"/>
            <a:ext cx="5438140" cy="4443413"/>
          </a:xfrm>
          <a:prstGeom prst="rect">
            <a:avLst/>
          </a:prstGeom>
        </p:spPr>
        <p:txBody>
          <a:bodyPr vert="horz" lIns="90984" tIns="45492" rIns="90984" bIns="45492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378824"/>
            <a:ext cx="2945660" cy="493714"/>
          </a:xfrm>
          <a:prstGeom prst="rect">
            <a:avLst/>
          </a:prstGeom>
        </p:spPr>
        <p:txBody>
          <a:bodyPr vert="horz" lIns="90984" tIns="45492" rIns="90984" bIns="45492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4" y="9378824"/>
            <a:ext cx="2945660" cy="493714"/>
          </a:xfrm>
          <a:prstGeom prst="rect">
            <a:avLst/>
          </a:prstGeom>
        </p:spPr>
        <p:txBody>
          <a:bodyPr vert="horz" lIns="90984" tIns="45492" rIns="90984" bIns="45492" rtlCol="0" anchor="b"/>
          <a:lstStyle>
            <a:lvl1pPr algn="r">
              <a:defRPr sz="1200"/>
            </a:lvl1pPr>
          </a:lstStyle>
          <a:p>
            <a:fld id="{2D1D362D-D470-4E36-ADE3-B4B444D500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4501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03D704-1A29-437A-A176-1295732DA9AD}" type="slidenum">
              <a:rPr lang="ar-KW" smtClean="0"/>
              <a:pPr/>
              <a:t>2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5347566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03D704-1A29-437A-A176-1295732DA9AD}" type="slidenum">
              <a:rPr lang="ar-KW">
                <a:solidFill>
                  <a:prstClr val="black"/>
                </a:solidFill>
              </a:rPr>
              <a:pPr/>
              <a:t>11</a:t>
            </a:fld>
            <a:endParaRPr lang="ar-KW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475661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03D704-1A29-437A-A176-1295732DA9AD}" type="slidenum">
              <a:rPr lang="ar-KW">
                <a:solidFill>
                  <a:prstClr val="black"/>
                </a:solidFill>
              </a:rPr>
              <a:pPr/>
              <a:t>12</a:t>
            </a:fld>
            <a:endParaRPr lang="ar-KW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475661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03D704-1A29-437A-A176-1295732DA9AD}" type="slidenum">
              <a:rPr lang="ar-KW">
                <a:solidFill>
                  <a:prstClr val="black"/>
                </a:solidFill>
              </a:rPr>
              <a:pPr/>
              <a:t>13</a:t>
            </a:fld>
            <a:endParaRPr lang="ar-KW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475661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03D704-1A29-437A-A176-1295732DA9AD}" type="slidenum">
              <a:rPr lang="ar-KW">
                <a:solidFill>
                  <a:prstClr val="black"/>
                </a:solidFill>
              </a:rPr>
              <a:pPr/>
              <a:t>14</a:t>
            </a:fld>
            <a:endParaRPr lang="ar-KW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475661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03D704-1A29-437A-A176-1295732DA9AD}" type="slidenum">
              <a:rPr lang="ar-KW">
                <a:solidFill>
                  <a:prstClr val="black"/>
                </a:solidFill>
              </a:rPr>
              <a:pPr/>
              <a:t>15</a:t>
            </a:fld>
            <a:endParaRPr lang="ar-KW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475661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03D704-1A29-437A-A176-1295732DA9AD}" type="slidenum">
              <a:rPr lang="ar-KW">
                <a:solidFill>
                  <a:prstClr val="black"/>
                </a:solidFill>
              </a:rPr>
              <a:pPr/>
              <a:t>16</a:t>
            </a:fld>
            <a:endParaRPr lang="ar-KW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475661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03D704-1A29-437A-A176-1295732DA9AD}" type="slidenum">
              <a:rPr lang="ar-KW">
                <a:solidFill>
                  <a:prstClr val="black"/>
                </a:solidFill>
              </a:rPr>
              <a:pPr/>
              <a:t>17</a:t>
            </a:fld>
            <a:endParaRPr lang="ar-KW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475661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03D704-1A29-437A-A176-1295732DA9AD}" type="slidenum">
              <a:rPr lang="ar-KW">
                <a:solidFill>
                  <a:prstClr val="black"/>
                </a:solidFill>
              </a:rPr>
              <a:pPr/>
              <a:t>18</a:t>
            </a:fld>
            <a:endParaRPr lang="ar-KW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475661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03D704-1A29-437A-A176-1295732DA9AD}" type="slidenum">
              <a:rPr lang="ar-KW">
                <a:solidFill>
                  <a:prstClr val="black"/>
                </a:solidFill>
              </a:rPr>
              <a:pPr/>
              <a:t>19</a:t>
            </a:fld>
            <a:endParaRPr lang="ar-KW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475661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03D704-1A29-437A-A176-1295732DA9AD}" type="slidenum">
              <a:rPr lang="ar-KW">
                <a:solidFill>
                  <a:prstClr val="black"/>
                </a:solidFill>
              </a:rPr>
              <a:pPr/>
              <a:t>20</a:t>
            </a:fld>
            <a:endParaRPr lang="ar-KW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47566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03D704-1A29-437A-A176-1295732DA9AD}" type="slidenum">
              <a:rPr lang="ar-KW" smtClean="0"/>
              <a:pPr/>
              <a:t>3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271741128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03D704-1A29-437A-A176-1295732DA9AD}" type="slidenum">
              <a:rPr lang="ar-KW">
                <a:solidFill>
                  <a:prstClr val="black"/>
                </a:solidFill>
              </a:rPr>
              <a:pPr/>
              <a:t>21</a:t>
            </a:fld>
            <a:endParaRPr lang="ar-KW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47566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03D704-1A29-437A-A176-1295732DA9AD}" type="slidenum">
              <a:rPr lang="ar-KW" smtClean="0"/>
              <a:pPr/>
              <a:t>4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2475028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03D704-1A29-437A-A176-1295732DA9AD}" type="slidenum">
              <a:rPr lang="ar-KW" smtClean="0"/>
              <a:pPr/>
              <a:t>5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10534268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03D704-1A29-437A-A176-1295732DA9AD}" type="slidenum">
              <a:rPr lang="ar-KW" smtClean="0"/>
              <a:pPr/>
              <a:t>6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21598453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03D704-1A29-437A-A176-1295732DA9AD}" type="slidenum">
              <a:rPr lang="ar-KW" smtClean="0"/>
              <a:pPr/>
              <a:t>7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375101209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03D704-1A29-437A-A176-1295732DA9AD}" type="slidenum">
              <a:rPr lang="ar-KW" smtClean="0"/>
              <a:pPr/>
              <a:t>8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22326890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03D704-1A29-437A-A176-1295732DA9AD}" type="slidenum">
              <a:rPr lang="ar-KW" smtClean="0"/>
              <a:pPr/>
              <a:t>9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250248680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03D704-1A29-437A-A176-1295732DA9AD}" type="slidenum">
              <a:rPr lang="ar-KW">
                <a:solidFill>
                  <a:prstClr val="black"/>
                </a:solidFill>
              </a:rPr>
              <a:pPr/>
              <a:t>10</a:t>
            </a:fld>
            <a:endParaRPr lang="ar-KW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47566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1D0F1-45D5-4D36-A5CB-A6F468EAF9B3}" type="datetimeFigureOut">
              <a:rPr lang="en-GB" smtClean="0"/>
              <a:t>22/12/2015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EC8EC-0F4B-4CDB-8AC0-556EC31B66C3}" type="slidenum">
              <a:rPr lang="en-GB" smtClean="0"/>
              <a:t>‹#›</a:t>
            </a:fld>
            <a:endParaRPr lang="en-GB"/>
          </a:p>
        </p:txBody>
      </p:sp>
      <p:sp>
        <p:nvSpPr>
          <p:cNvPr id="7" name="fl" descr="CMA Data Classification: Internal"/>
          <p:cNvSpPr txBox="1"/>
          <p:nvPr userDrawn="1"/>
        </p:nvSpPr>
        <p:spPr>
          <a:xfrm>
            <a:off x="0" y="6664960"/>
            <a:ext cx="9144000" cy="22313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l"/>
            <a:r>
              <a:rPr lang="en-GB" sz="850" b="0" i="0" u="none" baseline="0" smtClean="0">
                <a:solidFill>
                  <a:srgbClr val="000000"/>
                </a:solidFill>
                <a:latin typeface="microsoft sans serif" panose="020B0604020202020204" pitchFamily="34" charset="0"/>
              </a:rPr>
              <a:t>CMA Data Classification: Internal</a:t>
            </a:r>
            <a:endParaRPr lang="en-GB" sz="850" b="0" i="0" u="none" baseline="0">
              <a:solidFill>
                <a:srgbClr val="000000"/>
              </a:solidFill>
              <a:latin typeface="microsoft sans serif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29731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1D0F1-45D5-4D36-A5CB-A6F468EAF9B3}" type="datetimeFigureOut">
              <a:rPr lang="en-GB" smtClean="0"/>
              <a:t>22/12/2015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EC8EC-0F4B-4CDB-8AC0-556EC31B66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32636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1D0F1-45D5-4D36-A5CB-A6F468EAF9B3}" type="datetimeFigureOut">
              <a:rPr lang="en-GB" smtClean="0"/>
              <a:t>22/12/2015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EC8EC-0F4B-4CDB-8AC0-556EC31B66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19692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1D0F1-45D5-4D36-A5CB-A6F468EAF9B3}" type="datetimeFigureOut">
              <a:rPr lang="en-GB" smtClean="0"/>
              <a:t>22/12/2015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EC8EC-0F4B-4CDB-8AC0-556EC31B66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17545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1D0F1-45D5-4D36-A5CB-A6F468EAF9B3}" type="datetimeFigureOut">
              <a:rPr lang="en-GB" smtClean="0"/>
              <a:t>22/12/2015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EC8EC-0F4B-4CDB-8AC0-556EC31B66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73434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1D0F1-45D5-4D36-A5CB-A6F468EAF9B3}" type="datetimeFigureOut">
              <a:rPr lang="en-GB" smtClean="0"/>
              <a:t>22/12/2015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EC8EC-0F4B-4CDB-8AC0-556EC31B66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68250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1D0F1-45D5-4D36-A5CB-A6F468EAF9B3}" type="datetimeFigureOut">
              <a:rPr lang="en-GB" smtClean="0"/>
              <a:t>22/12/2015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EC8EC-0F4B-4CDB-8AC0-556EC31B66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49206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1D0F1-45D5-4D36-A5CB-A6F468EAF9B3}" type="datetimeFigureOut">
              <a:rPr lang="en-GB" smtClean="0"/>
              <a:t>22/12/2015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EC8EC-0F4B-4CDB-8AC0-556EC31B66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5945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1D0F1-45D5-4D36-A5CB-A6F468EAF9B3}" type="datetimeFigureOut">
              <a:rPr lang="en-GB" smtClean="0"/>
              <a:t>22/12/2015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EC8EC-0F4B-4CDB-8AC0-556EC31B66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80612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1D0F1-45D5-4D36-A5CB-A6F468EAF9B3}" type="datetimeFigureOut">
              <a:rPr lang="en-GB" smtClean="0"/>
              <a:t>22/12/2015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EC8EC-0F4B-4CDB-8AC0-556EC31B66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5027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1D0F1-45D5-4D36-A5CB-A6F468EAF9B3}" type="datetimeFigureOut">
              <a:rPr lang="en-GB" smtClean="0"/>
              <a:t>22/12/2015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EC8EC-0F4B-4CDB-8AC0-556EC31B66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72015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61D0F1-45D5-4D36-A5CB-A6F468EAF9B3}" type="datetimeFigureOut">
              <a:rPr lang="en-GB" smtClean="0"/>
              <a:t>22/12/2015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DEC8EC-0F4B-4CDB-8AC0-556EC31B66C3}" type="slidenum">
              <a:rPr lang="en-GB" smtClean="0"/>
              <a:t>‹#›</a:t>
            </a:fld>
            <a:endParaRPr lang="en-GB"/>
          </a:p>
        </p:txBody>
      </p:sp>
      <p:sp>
        <p:nvSpPr>
          <p:cNvPr id="7" name="fl" descr="CMA Data Classification: Internal"/>
          <p:cNvSpPr txBox="1"/>
          <p:nvPr userDrawn="1"/>
        </p:nvSpPr>
        <p:spPr>
          <a:xfrm>
            <a:off x="0" y="6664960"/>
            <a:ext cx="9144000" cy="22313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l"/>
            <a:r>
              <a:rPr lang="en-GB" sz="850" b="0" i="0" u="none" baseline="0" smtClean="0">
                <a:solidFill>
                  <a:srgbClr val="000000"/>
                </a:solidFill>
                <a:latin typeface="microsoft sans serif" panose="020B0604020202020204" pitchFamily="34" charset="0"/>
              </a:rPr>
              <a:t>CMA Data Classification: Internal</a:t>
            </a:r>
            <a:endParaRPr lang="en-GB" sz="850" b="0" i="0" u="none" baseline="0">
              <a:solidFill>
                <a:srgbClr val="000000"/>
              </a:solidFill>
              <a:latin typeface="microsoft sans serif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37112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20080" y="1388368"/>
            <a:ext cx="7772400" cy="1470025"/>
          </a:xfrm>
        </p:spPr>
        <p:txBody>
          <a:bodyPr>
            <a:normAutofit/>
          </a:bodyPr>
          <a:lstStyle/>
          <a:p>
            <a:pPr rtl="1"/>
            <a:r>
              <a:rPr lang="ar-KW" sz="3600" b="1" dirty="0" smtClean="0">
                <a:solidFill>
                  <a:srgbClr val="8C8A26"/>
                </a:solidFill>
                <a:cs typeface="mohammad bold art 1" pitchFamily="2" charset="-78"/>
              </a:rPr>
              <a:t>ورشة عمل</a:t>
            </a:r>
            <a:r>
              <a:rPr lang="en-US" sz="4800" b="1" dirty="0" smtClean="0">
                <a:solidFill>
                  <a:srgbClr val="8C8A26"/>
                </a:solidFill>
                <a:cs typeface="mohammad bold art 1" pitchFamily="2" charset="-78"/>
              </a:rPr>
              <a:t/>
            </a:r>
            <a:br>
              <a:rPr lang="en-US" sz="4800" b="1" dirty="0" smtClean="0">
                <a:solidFill>
                  <a:srgbClr val="8C8A26"/>
                </a:solidFill>
                <a:cs typeface="mohammad bold art 1" pitchFamily="2" charset="-78"/>
              </a:rPr>
            </a:br>
            <a:endParaRPr lang="en-GB" sz="4800" dirty="0">
              <a:cs typeface="mohammad bold art 1" pitchFamily="2" charset="-78"/>
            </a:endParaRPr>
          </a:p>
        </p:txBody>
      </p:sp>
      <p:pic>
        <p:nvPicPr>
          <p:cNvPr id="6" name="Picture 5" descr="Picture 3.png"/>
          <p:cNvPicPr>
            <a:picLocks noChangeAspect="1"/>
          </p:cNvPicPr>
          <p:nvPr/>
        </p:nvPicPr>
        <p:blipFill rotWithShape="1">
          <a:blip r:embed="rId2" cstate="print"/>
          <a:srcRect r="75690"/>
          <a:stretch/>
        </p:blipFill>
        <p:spPr>
          <a:xfrm>
            <a:off x="1" y="0"/>
            <a:ext cx="2222937" cy="6858000"/>
          </a:xfrm>
          <a:prstGeom prst="rect">
            <a:avLst/>
          </a:prstGeom>
          <a:ln w="28575">
            <a:noFill/>
          </a:ln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43608" y="2420888"/>
            <a:ext cx="6400800" cy="3168352"/>
          </a:xfrm>
        </p:spPr>
        <p:txBody>
          <a:bodyPr>
            <a:normAutofit fontScale="92500" lnSpcReduction="20000"/>
          </a:bodyPr>
          <a:lstStyle/>
          <a:p>
            <a:pPr rtl="1"/>
            <a:r>
              <a:rPr lang="ar-KW" sz="4800" b="1" dirty="0" err="1" smtClean="0">
                <a:solidFill>
                  <a:srgbClr val="1F497D"/>
                </a:solidFill>
                <a:cs typeface="mohammad bold art 1" pitchFamily="2" charset="-78"/>
              </a:rPr>
              <a:t>حوكمة</a:t>
            </a:r>
            <a:r>
              <a:rPr lang="ar-KW" sz="4800" b="1" dirty="0" smtClean="0">
                <a:solidFill>
                  <a:srgbClr val="1F497D"/>
                </a:solidFill>
                <a:cs typeface="mohammad bold art 1" pitchFamily="2" charset="-78"/>
              </a:rPr>
              <a:t> الشركات</a:t>
            </a:r>
          </a:p>
          <a:p>
            <a:pPr rtl="1"/>
            <a:endParaRPr lang="en-US" sz="4800" b="1" dirty="0" smtClean="0">
              <a:solidFill>
                <a:srgbClr val="1F497D"/>
              </a:solidFill>
              <a:cs typeface="mohammad bold art 1" pitchFamily="2" charset="-78"/>
            </a:endParaRPr>
          </a:p>
          <a:p>
            <a:pPr rtl="1"/>
            <a:r>
              <a:rPr lang="ar-KW" sz="4800" b="1" dirty="0" smtClean="0">
                <a:solidFill>
                  <a:srgbClr val="1F497D"/>
                </a:solidFill>
                <a:cs typeface="mohammad bold art 1" pitchFamily="2" charset="-78"/>
              </a:rPr>
              <a:t>إدارة </a:t>
            </a:r>
            <a:r>
              <a:rPr lang="ar-KW" sz="4800" b="1" dirty="0">
                <a:solidFill>
                  <a:srgbClr val="1F497D"/>
                </a:solidFill>
                <a:cs typeface="mohammad bold art 1" pitchFamily="2" charset="-78"/>
              </a:rPr>
              <a:t>تنظيم وحوكمة الشركات</a:t>
            </a:r>
          </a:p>
          <a:p>
            <a:pPr rtl="1"/>
            <a:endParaRPr lang="ar-KW" sz="4800" b="1" dirty="0" smtClean="0">
              <a:solidFill>
                <a:srgbClr val="1F497D"/>
              </a:solidFill>
              <a:cs typeface="mohammad bold art 1" pitchFamily="2" charset="-78"/>
            </a:endParaRPr>
          </a:p>
          <a:p>
            <a:pPr rtl="1"/>
            <a:r>
              <a:rPr lang="ar-KW" sz="2800" b="1" dirty="0" smtClean="0">
                <a:solidFill>
                  <a:srgbClr val="1F497D"/>
                </a:solidFill>
                <a:cs typeface="mohammad bold art 1" pitchFamily="2" charset="-78"/>
              </a:rPr>
              <a:t>التاريخ</a:t>
            </a:r>
            <a:r>
              <a:rPr lang="ar-KW" sz="2800" b="1" dirty="0" smtClean="0">
                <a:solidFill>
                  <a:schemeClr val="tx2"/>
                </a:solidFill>
                <a:cs typeface="mohammad bold art 1" pitchFamily="2" charset="-78"/>
              </a:rPr>
              <a:t>: 22/12/2015</a:t>
            </a:r>
          </a:p>
        </p:txBody>
      </p:sp>
    </p:spTree>
    <p:extLst>
      <p:ext uri="{BB962C8B-B14F-4D97-AF65-F5344CB8AC3E}">
        <p14:creationId xmlns:p14="http://schemas.microsoft.com/office/powerpoint/2010/main" val="1801247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75856" y="274638"/>
            <a:ext cx="5410943" cy="1143000"/>
          </a:xfrm>
        </p:spPr>
        <p:txBody>
          <a:bodyPr>
            <a:normAutofit fontScale="90000"/>
          </a:bodyPr>
          <a:lstStyle/>
          <a:p>
            <a:pPr algn="r" rtl="1" fontAlgn="base">
              <a:spcAft>
                <a:spcPct val="0"/>
              </a:spcAft>
            </a:pPr>
            <a:r>
              <a:rPr lang="ar-KW" sz="2400" b="1" dirty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القاعدة الأولى : بناء هيكل متوازن لمجلس الإدارة</a:t>
            </a:r>
            <a:br>
              <a:rPr lang="ar-KW" sz="2400" b="1" dirty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</a:br>
            <a:r>
              <a:rPr lang="en-US" sz="2400" b="1" dirty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Construct a Balanced Board Composition</a:t>
            </a:r>
            <a:r>
              <a:rPr lang="en-US" sz="2400" dirty="0"/>
              <a:t/>
            </a:r>
            <a:br>
              <a:rPr lang="en-US" sz="2400" dirty="0"/>
            </a:br>
            <a:endParaRPr lang="ar-KW" sz="2400" b="1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525963"/>
          </a:xfrm>
        </p:spPr>
        <p:txBody>
          <a:bodyPr>
            <a:noAutofit/>
          </a:bodyPr>
          <a:lstStyle/>
          <a:p>
            <a:pPr algn="just" rtl="1" fontAlgn="base">
              <a:spcAft>
                <a:spcPct val="0"/>
              </a:spcAft>
              <a:buFont typeface="Wingdings" panose="05000000000000000000" pitchFamily="2" charset="2"/>
              <a:buChar char="q"/>
            </a:pPr>
            <a:r>
              <a:rPr lang="ar-SA" sz="2400" b="1" dirty="0" smtClean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معايير </a:t>
            </a:r>
            <a:r>
              <a:rPr lang="ar-SA" sz="2400" b="1" dirty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تشكيل مجلس </a:t>
            </a:r>
            <a:r>
              <a:rPr lang="ar-SA" sz="2400" b="1" dirty="0" smtClean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الإدارة</a:t>
            </a:r>
            <a:r>
              <a:rPr lang="ar-KW" sz="2400" b="1" dirty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:</a:t>
            </a:r>
          </a:p>
          <a:p>
            <a:pPr algn="just" rtl="1" fontAlgn="base">
              <a:spcAft>
                <a:spcPct val="0"/>
              </a:spcAft>
            </a:pPr>
            <a:r>
              <a:rPr lang="ar-SA" sz="2400" b="1" dirty="0">
                <a:latin typeface="Calibri" pitchFamily="34" charset="0"/>
                <a:cs typeface="mohammad bold art 1" pitchFamily="2" charset="-78"/>
              </a:rPr>
              <a:t>عدد كافٍ من الأعضاء بما يسمح </a:t>
            </a:r>
            <a:r>
              <a:rPr lang="ar-SA" sz="2400" b="1" dirty="0" smtClean="0">
                <a:latin typeface="Calibri" pitchFamily="34" charset="0"/>
                <a:cs typeface="mohammad bold art 1" pitchFamily="2" charset="-78"/>
              </a:rPr>
              <a:t>بتشكيل عدد من</a:t>
            </a:r>
            <a:r>
              <a:rPr lang="ar-KW" sz="2400" b="1" dirty="0" smtClean="0">
                <a:latin typeface="Calibri" pitchFamily="34" charset="0"/>
                <a:cs typeface="mohammad bold art 1" pitchFamily="2" charset="-78"/>
              </a:rPr>
              <a:t>اسب من</a:t>
            </a:r>
            <a:r>
              <a:rPr lang="ar-SA" sz="2400" b="1" dirty="0" smtClean="0">
                <a:latin typeface="Calibri" pitchFamily="34" charset="0"/>
                <a:cs typeface="mohammad bold art 1" pitchFamily="2" charset="-78"/>
              </a:rPr>
              <a:t> اللجان</a:t>
            </a:r>
            <a:r>
              <a:rPr lang="ar-KW" sz="2400" b="1" dirty="0" smtClean="0">
                <a:latin typeface="Calibri" pitchFamily="34" charset="0"/>
                <a:cs typeface="mohammad bold art 1" pitchFamily="2" charset="-78"/>
              </a:rPr>
              <a:t> المتنوعة.</a:t>
            </a:r>
            <a:endParaRPr lang="ar-KW" sz="2400" b="1" dirty="0">
              <a:latin typeface="Calibri" pitchFamily="34" charset="0"/>
              <a:cs typeface="mohammad bold art 1" pitchFamily="2" charset="-78"/>
            </a:endParaRPr>
          </a:p>
          <a:p>
            <a:pPr algn="just" rtl="1" fontAlgn="base">
              <a:spcAft>
                <a:spcPct val="0"/>
              </a:spcAft>
            </a:pPr>
            <a:r>
              <a:rPr lang="ar-SA" sz="2400" b="1" dirty="0">
                <a:latin typeface="Calibri" pitchFamily="34" charset="0"/>
                <a:cs typeface="mohammad bold art 1" pitchFamily="2" charset="-78"/>
              </a:rPr>
              <a:t>التنوع في خبرات </a:t>
            </a:r>
            <a:r>
              <a:rPr lang="ar-KW" sz="2400" b="1" dirty="0" smtClean="0">
                <a:latin typeface="Calibri" pitchFamily="34" charset="0"/>
                <a:cs typeface="mohammad bold art 1" pitchFamily="2" charset="-78"/>
              </a:rPr>
              <a:t>و</a:t>
            </a:r>
            <a:r>
              <a:rPr lang="ar-SA" sz="2400" b="1" dirty="0" smtClean="0">
                <a:latin typeface="Calibri" pitchFamily="34" charset="0"/>
                <a:cs typeface="mohammad bold art 1" pitchFamily="2" charset="-78"/>
              </a:rPr>
              <a:t>مهارات</a:t>
            </a:r>
            <a:r>
              <a:rPr lang="ar-KW" sz="2400" b="1" dirty="0" smtClean="0">
                <a:latin typeface="Calibri" pitchFamily="34" charset="0"/>
                <a:cs typeface="mohammad bold art 1" pitchFamily="2" charset="-78"/>
              </a:rPr>
              <a:t> </a:t>
            </a:r>
            <a:r>
              <a:rPr lang="ar-KW" sz="2400" b="1" dirty="0">
                <a:latin typeface="Calibri" pitchFamily="34" charset="0"/>
                <a:cs typeface="mohammad bold art 1" pitchFamily="2" charset="-78"/>
              </a:rPr>
              <a:t>أعضاء مجلس </a:t>
            </a:r>
            <a:r>
              <a:rPr lang="ar-KW" sz="2400" b="1" dirty="0" smtClean="0">
                <a:latin typeface="Calibri" pitchFamily="34" charset="0"/>
                <a:cs typeface="mohammad bold art 1" pitchFamily="2" charset="-78"/>
              </a:rPr>
              <a:t>الإدارة.</a:t>
            </a:r>
            <a:endParaRPr lang="ar-KW" sz="2400" b="1" dirty="0">
              <a:latin typeface="Calibri" pitchFamily="34" charset="0"/>
              <a:cs typeface="mohammad bold art 1" pitchFamily="2" charset="-78"/>
            </a:endParaRPr>
          </a:p>
          <a:p>
            <a:pPr algn="just" rtl="1" fontAlgn="base">
              <a:spcAft>
                <a:spcPct val="0"/>
              </a:spcAft>
            </a:pPr>
            <a:r>
              <a:rPr lang="ar-SA" sz="2400" b="1" dirty="0">
                <a:latin typeface="Calibri" pitchFamily="34" charset="0"/>
                <a:cs typeface="mohammad bold art 1" pitchFamily="2" charset="-78"/>
              </a:rPr>
              <a:t>أغلبية أعضاء مجلس الإدارة من الأعضاء غير </a:t>
            </a:r>
            <a:r>
              <a:rPr lang="ar-SA" sz="2400" b="1" dirty="0" smtClean="0">
                <a:latin typeface="Calibri" pitchFamily="34" charset="0"/>
                <a:cs typeface="mohammad bold art 1" pitchFamily="2" charset="-78"/>
              </a:rPr>
              <a:t>التنفيذيين</a:t>
            </a:r>
            <a:r>
              <a:rPr lang="ar-KW" sz="2400" b="1" dirty="0" smtClean="0">
                <a:latin typeface="Calibri" pitchFamily="34" charset="0"/>
                <a:cs typeface="mohammad bold art 1" pitchFamily="2" charset="-78"/>
              </a:rPr>
              <a:t>.</a:t>
            </a:r>
            <a:endParaRPr lang="ar-KW" sz="2400" b="1" dirty="0">
              <a:latin typeface="Calibri" pitchFamily="34" charset="0"/>
              <a:cs typeface="mohammad bold art 1" pitchFamily="2" charset="-78"/>
            </a:endParaRPr>
          </a:p>
          <a:p>
            <a:pPr algn="just" rtl="1" fontAlgn="base">
              <a:spcAft>
                <a:spcPct val="0"/>
              </a:spcAft>
            </a:pPr>
            <a:r>
              <a:rPr lang="ar-KW" sz="2400" b="1" dirty="0" smtClean="0">
                <a:latin typeface="Calibri" pitchFamily="34" charset="0"/>
                <a:cs typeface="mohammad bold art 1" pitchFamily="2" charset="-78"/>
              </a:rPr>
              <a:t>توافر عضو مستقل على الأقل واستيفاؤه شروط الاستقلالية.</a:t>
            </a:r>
            <a:endParaRPr lang="ar-KW" sz="2400" b="1" dirty="0">
              <a:latin typeface="Calibri" pitchFamily="34" charset="0"/>
              <a:cs typeface="mohammad bold art 1" pitchFamily="2" charset="-78"/>
            </a:endParaRPr>
          </a:p>
          <a:p>
            <a:pPr algn="just" rtl="1" fontAlgn="base">
              <a:spcAft>
                <a:spcPct val="0"/>
              </a:spcAft>
              <a:buFont typeface="Wingdings" panose="05000000000000000000" pitchFamily="2" charset="2"/>
              <a:buChar char="q"/>
            </a:pPr>
            <a:r>
              <a:rPr lang="ar-SA" sz="2400" b="1" dirty="0" smtClean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تنظيم </a:t>
            </a:r>
            <a:r>
              <a:rPr lang="ar-KW" sz="2400" b="1" dirty="0" smtClean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المجلس ل</a:t>
            </a:r>
            <a:r>
              <a:rPr lang="ar-SA" sz="2400" b="1" dirty="0" smtClean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أعماله </a:t>
            </a:r>
            <a:r>
              <a:rPr lang="ar-SA" sz="2400" b="1" dirty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وتخصيص الوقت الكافي للاضطلاع بالمهام </a:t>
            </a:r>
            <a:r>
              <a:rPr lang="ar-SA" sz="2400" b="1" dirty="0" smtClean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والمس</a:t>
            </a:r>
            <a:r>
              <a:rPr lang="ar-KW" sz="2400" b="1" dirty="0" smtClean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ؤ</a:t>
            </a:r>
            <a:r>
              <a:rPr lang="ar-SA" sz="2400" b="1" dirty="0" smtClean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وليات </a:t>
            </a:r>
            <a:r>
              <a:rPr lang="ar-SA" sz="2400" b="1" dirty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المنوطة </a:t>
            </a:r>
            <a:r>
              <a:rPr lang="ar-SA" sz="2400" b="1" dirty="0" smtClean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به</a:t>
            </a:r>
            <a:r>
              <a:rPr lang="ar-KW" sz="2400" b="1" dirty="0" smtClean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:</a:t>
            </a:r>
          </a:p>
          <a:p>
            <a:pPr algn="just" rtl="1" fontAlgn="base">
              <a:spcAft>
                <a:spcPct val="0"/>
              </a:spcAft>
            </a:pPr>
            <a:r>
              <a:rPr lang="ar-SA" sz="2400" b="1" dirty="0">
                <a:latin typeface="Calibri" pitchFamily="34" charset="0"/>
                <a:cs typeface="mohammad bold art 1" pitchFamily="2" charset="-78"/>
              </a:rPr>
              <a:t>تنظيم اجتماعات </a:t>
            </a:r>
            <a:r>
              <a:rPr lang="ar-KW" sz="2400" b="1" dirty="0" smtClean="0">
                <a:latin typeface="Calibri" pitchFamily="34" charset="0"/>
                <a:cs typeface="mohammad bold art 1" pitchFamily="2" charset="-78"/>
              </a:rPr>
              <a:t>دورية ل</a:t>
            </a:r>
            <a:r>
              <a:rPr lang="ar-SA" sz="2400" b="1" dirty="0" smtClean="0">
                <a:latin typeface="Calibri" pitchFamily="34" charset="0"/>
                <a:cs typeface="mohammad bold art 1" pitchFamily="2" charset="-78"/>
              </a:rPr>
              <a:t>مجلس </a:t>
            </a:r>
            <a:r>
              <a:rPr lang="ar-SA" sz="2400" b="1" dirty="0">
                <a:latin typeface="Calibri" pitchFamily="34" charset="0"/>
                <a:cs typeface="mohammad bold art 1" pitchFamily="2" charset="-78"/>
              </a:rPr>
              <a:t>الإدارة </a:t>
            </a:r>
            <a:r>
              <a:rPr lang="ar-SA" sz="2400" b="1" dirty="0" smtClean="0">
                <a:latin typeface="Calibri" pitchFamily="34" charset="0"/>
                <a:cs typeface="mohammad bold art 1" pitchFamily="2" charset="-78"/>
              </a:rPr>
              <a:t>و</a:t>
            </a:r>
            <a:r>
              <a:rPr lang="ar-KW" sz="2400" b="1" dirty="0" smtClean="0">
                <a:latin typeface="Calibri" pitchFamily="34" charset="0"/>
                <a:cs typeface="mohammad bold art 1" pitchFamily="2" charset="-78"/>
              </a:rPr>
              <a:t>تحديد </a:t>
            </a:r>
            <a:r>
              <a:rPr lang="ar-SA" sz="2400" b="1" dirty="0" smtClean="0">
                <a:latin typeface="Calibri" pitchFamily="34" charset="0"/>
                <a:cs typeface="mohammad bold art 1" pitchFamily="2" charset="-78"/>
              </a:rPr>
              <a:t>جدول الأعمال</a:t>
            </a:r>
            <a:r>
              <a:rPr lang="ar-KW" sz="2400" b="1" dirty="0" smtClean="0">
                <a:latin typeface="Calibri" pitchFamily="34" charset="0"/>
                <a:cs typeface="mohammad bold art 1" pitchFamily="2" charset="-78"/>
              </a:rPr>
              <a:t>.</a:t>
            </a:r>
            <a:endParaRPr lang="ar-KW" sz="2400" b="1" dirty="0">
              <a:latin typeface="Calibri" pitchFamily="34" charset="0"/>
              <a:cs typeface="mohammad bold art 1" pitchFamily="2" charset="-78"/>
            </a:endParaRPr>
          </a:p>
          <a:p>
            <a:pPr algn="just" rtl="1" fontAlgn="base">
              <a:spcAft>
                <a:spcPct val="0"/>
              </a:spcAft>
            </a:pPr>
            <a:r>
              <a:rPr lang="ar-KW" sz="2400" b="1" dirty="0">
                <a:latin typeface="Calibri" pitchFamily="34" charset="0"/>
                <a:cs typeface="mohammad bold art 1" pitchFamily="2" charset="-78"/>
              </a:rPr>
              <a:t>تسجيل وتنسيق وحفظ محاضر اجتماعات مجلس </a:t>
            </a:r>
            <a:r>
              <a:rPr lang="ar-KW" sz="2400" b="1" dirty="0" smtClean="0">
                <a:latin typeface="Calibri" pitchFamily="34" charset="0"/>
                <a:cs typeface="mohammad bold art 1" pitchFamily="2" charset="-78"/>
              </a:rPr>
              <a:t>الإدارة.</a:t>
            </a:r>
            <a:endParaRPr lang="en-US" sz="2400" b="1" dirty="0">
              <a:latin typeface="Calibri" pitchFamily="34" charset="0"/>
              <a:cs typeface="mohammad bold art 1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1A151-84BD-4E71-B744-C440629F458B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282352"/>
            <a:ext cx="3170956" cy="914400"/>
          </a:xfrm>
          <a:prstGeom prst="rect">
            <a:avLst/>
          </a:prstGeom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6154162"/>
            <a:ext cx="8001000" cy="68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Straight Connector 9"/>
          <p:cNvCxnSpPr/>
          <p:nvPr/>
        </p:nvCxnSpPr>
        <p:spPr>
          <a:xfrm>
            <a:off x="3563888" y="1268760"/>
            <a:ext cx="4970512" cy="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41364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75856" y="274638"/>
            <a:ext cx="5410943" cy="1143000"/>
          </a:xfrm>
        </p:spPr>
        <p:txBody>
          <a:bodyPr>
            <a:normAutofit/>
          </a:bodyPr>
          <a:lstStyle/>
          <a:p>
            <a:pPr algn="r" rtl="1" fontAlgn="base">
              <a:spcAft>
                <a:spcPct val="0"/>
              </a:spcAft>
            </a:pPr>
            <a:r>
              <a:rPr lang="ar-SA" sz="2000" b="1" dirty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القاعدة الثانية : التحديد السليم للمهام </a:t>
            </a:r>
            <a:r>
              <a:rPr lang="ar-SA" sz="2000" b="1" dirty="0" smtClean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والمسؤوليات</a:t>
            </a:r>
            <a:r>
              <a:rPr lang="ar-KW" sz="2000" b="1" dirty="0" smtClean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/>
            </a:r>
            <a:br>
              <a:rPr lang="ar-KW" sz="2000" b="1" dirty="0" smtClean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</a:br>
            <a:r>
              <a:rPr lang="en-US" sz="1900" b="1" dirty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Establish Appropriate Roles and Responsibilities</a:t>
            </a:r>
            <a:r>
              <a:rPr lang="en-US" sz="2000" dirty="0"/>
              <a:t/>
            </a:r>
            <a:br>
              <a:rPr lang="en-US" sz="2000" dirty="0"/>
            </a:br>
            <a:endParaRPr lang="ar-SA" sz="2000" b="1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Autofit/>
          </a:bodyPr>
          <a:lstStyle/>
          <a:p>
            <a:pPr algn="just" rtl="1" fontAlgn="base">
              <a:spcAft>
                <a:spcPct val="0"/>
              </a:spcAft>
              <a:buFont typeface="Wingdings" panose="05000000000000000000" pitchFamily="2" charset="2"/>
              <a:buChar char="q"/>
            </a:pPr>
            <a:r>
              <a:rPr lang="ar-KW" sz="1800" b="1" dirty="0" smtClean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يتعين أن</a:t>
            </a:r>
            <a:r>
              <a:rPr lang="ar-KW" sz="1800" b="1" dirty="0" smtClean="0">
                <a:solidFill>
                  <a:srgbClr val="FF0000"/>
                </a:solidFill>
                <a:latin typeface="Calibri" pitchFamily="34" charset="0"/>
                <a:cs typeface="mohammad bold art 1" pitchFamily="2" charset="-78"/>
              </a:rPr>
              <a:t> </a:t>
            </a:r>
            <a:r>
              <a:rPr lang="ar-KW" sz="1800" b="1" dirty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يكون </a:t>
            </a:r>
            <a:r>
              <a:rPr lang="ar-KW" sz="1800" b="1" dirty="0" smtClean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هناك تحديد وتفصيل لما يلي:</a:t>
            </a:r>
          </a:p>
          <a:p>
            <a:pPr algn="just" rtl="1" fontAlgn="base">
              <a:spcAft>
                <a:spcPct val="0"/>
              </a:spcAft>
            </a:pPr>
            <a:r>
              <a:rPr lang="ar-SA" sz="1800" b="1" dirty="0">
                <a:latin typeface="Calibri" pitchFamily="34" charset="0"/>
                <a:cs typeface="mohammad bold art 1" pitchFamily="2" charset="-78"/>
              </a:rPr>
              <a:t>مهام ومسؤوليات مجلس </a:t>
            </a:r>
            <a:r>
              <a:rPr lang="ar-SA" sz="1800" b="1" dirty="0" smtClean="0">
                <a:latin typeface="Calibri" pitchFamily="34" charset="0"/>
                <a:cs typeface="mohammad bold art 1" pitchFamily="2" charset="-78"/>
              </a:rPr>
              <a:t>الإدارة</a:t>
            </a:r>
            <a:r>
              <a:rPr lang="ar-KW" sz="1800" b="1" dirty="0" smtClean="0">
                <a:latin typeface="Calibri" pitchFamily="34" charset="0"/>
                <a:cs typeface="mohammad bold art 1" pitchFamily="2" charset="-78"/>
              </a:rPr>
              <a:t>.</a:t>
            </a:r>
          </a:p>
          <a:p>
            <a:pPr algn="just" rtl="1" fontAlgn="base">
              <a:spcAft>
                <a:spcPct val="0"/>
              </a:spcAft>
            </a:pPr>
            <a:r>
              <a:rPr lang="ar-KW" sz="1800" b="1" dirty="0">
                <a:latin typeface="Calibri" pitchFamily="34" charset="0"/>
                <a:cs typeface="mohammad bold art 1" pitchFamily="2" charset="-78"/>
              </a:rPr>
              <a:t>واجبات ومسؤوليات رئيس مجلس </a:t>
            </a:r>
            <a:r>
              <a:rPr lang="ar-KW" sz="1800" b="1" dirty="0" smtClean="0">
                <a:latin typeface="Calibri" pitchFamily="34" charset="0"/>
                <a:cs typeface="mohammad bold art 1" pitchFamily="2" charset="-78"/>
              </a:rPr>
              <a:t>الإدارة.</a:t>
            </a:r>
          </a:p>
          <a:p>
            <a:pPr algn="just" rtl="1" fontAlgn="base">
              <a:spcAft>
                <a:spcPct val="0"/>
              </a:spcAft>
            </a:pPr>
            <a:r>
              <a:rPr lang="ar-KW" sz="1800" b="1" dirty="0">
                <a:latin typeface="Calibri" pitchFamily="34" charset="0"/>
                <a:cs typeface="mohammad bold art 1" pitchFamily="2" charset="-78"/>
              </a:rPr>
              <a:t>مهام ومسؤوليات الإدارة </a:t>
            </a:r>
            <a:r>
              <a:rPr lang="ar-KW" sz="1800" b="1" dirty="0" smtClean="0">
                <a:latin typeface="Calibri" pitchFamily="34" charset="0"/>
                <a:cs typeface="mohammad bold art 1" pitchFamily="2" charset="-78"/>
              </a:rPr>
              <a:t>التنفيذية.</a:t>
            </a:r>
          </a:p>
          <a:p>
            <a:pPr marL="0" indent="0" algn="just" rtl="1" fontAlgn="base">
              <a:spcAft>
                <a:spcPct val="0"/>
              </a:spcAft>
              <a:buNone/>
            </a:pPr>
            <a:endParaRPr lang="ar-KW" sz="900" b="1" u="sng" dirty="0" smtClean="0">
              <a:solidFill>
                <a:schemeClr val="tx2"/>
              </a:solidFill>
              <a:latin typeface="Calibri" pitchFamily="34" charset="0"/>
              <a:cs typeface="mohammad bold art 1" pitchFamily="2" charset="-78"/>
            </a:endParaRPr>
          </a:p>
          <a:p>
            <a:pPr algn="just" rtl="1" fontAlgn="base">
              <a:spcAft>
                <a:spcPct val="0"/>
              </a:spcAft>
              <a:buFont typeface="Wingdings" panose="05000000000000000000" pitchFamily="2" charset="2"/>
              <a:buChar char="q"/>
            </a:pPr>
            <a:r>
              <a:rPr lang="ar-KW" sz="1800" b="1" dirty="0" smtClean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تشكيل </a:t>
            </a:r>
            <a:r>
              <a:rPr lang="ar-KW" sz="1800" b="1" dirty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لجان متخصصة تتمتع بالاستقلالية </a:t>
            </a:r>
            <a:r>
              <a:rPr lang="ar-KW" sz="1800" b="1" dirty="0" smtClean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على سبيل المثال: </a:t>
            </a:r>
            <a:endParaRPr lang="ar-KW" sz="1800" b="1" dirty="0">
              <a:solidFill>
                <a:schemeClr val="tx2"/>
              </a:solidFill>
              <a:latin typeface="Calibri" pitchFamily="34" charset="0"/>
              <a:cs typeface="mohammad bold art 1" pitchFamily="2" charset="-78"/>
            </a:endParaRPr>
          </a:p>
          <a:p>
            <a:pPr algn="just" rtl="1" fontAlgn="base">
              <a:spcAft>
                <a:spcPct val="0"/>
              </a:spcAft>
            </a:pPr>
            <a:r>
              <a:rPr lang="ar-KW" sz="1800" b="1" dirty="0">
                <a:latin typeface="Calibri" pitchFamily="34" charset="0"/>
                <a:cs typeface="mohammad bold art 1" pitchFamily="2" charset="-78"/>
              </a:rPr>
              <a:t>لجنة </a:t>
            </a:r>
            <a:r>
              <a:rPr lang="ar-KW" sz="1800" b="1" dirty="0" smtClean="0">
                <a:latin typeface="Calibri" pitchFamily="34" charset="0"/>
                <a:cs typeface="mohammad bold art 1" pitchFamily="2" charset="-78"/>
              </a:rPr>
              <a:t>التدقيق.</a:t>
            </a:r>
          </a:p>
          <a:p>
            <a:pPr algn="just" rtl="1" fontAlgn="base">
              <a:spcAft>
                <a:spcPct val="0"/>
              </a:spcAft>
            </a:pPr>
            <a:r>
              <a:rPr lang="ar-KW" sz="1800" b="1" dirty="0" smtClean="0">
                <a:latin typeface="Calibri" pitchFamily="34" charset="0"/>
                <a:cs typeface="mohammad bold art 1" pitchFamily="2" charset="-78"/>
              </a:rPr>
              <a:t>لجنة </a:t>
            </a:r>
            <a:r>
              <a:rPr lang="ar-KW" sz="1800" b="1" dirty="0">
                <a:latin typeface="Calibri" pitchFamily="34" charset="0"/>
                <a:cs typeface="mohammad bold art 1" pitchFamily="2" charset="-78"/>
              </a:rPr>
              <a:t>إدارة </a:t>
            </a:r>
            <a:r>
              <a:rPr lang="ar-KW" sz="1800" b="1" dirty="0" smtClean="0">
                <a:latin typeface="Calibri" pitchFamily="34" charset="0"/>
                <a:cs typeface="mohammad bold art 1" pitchFamily="2" charset="-78"/>
              </a:rPr>
              <a:t>المخاطر.</a:t>
            </a:r>
          </a:p>
          <a:p>
            <a:pPr algn="just" rtl="1" fontAlgn="base">
              <a:spcAft>
                <a:spcPct val="0"/>
              </a:spcAft>
            </a:pPr>
            <a:r>
              <a:rPr lang="ar-KW" sz="1800" b="1" dirty="0" smtClean="0">
                <a:latin typeface="Calibri" pitchFamily="34" charset="0"/>
                <a:cs typeface="mohammad bold art 1" pitchFamily="2" charset="-78"/>
              </a:rPr>
              <a:t>لجنة </a:t>
            </a:r>
            <a:r>
              <a:rPr lang="ar-KW" sz="1800" b="1" dirty="0">
                <a:latin typeface="Calibri" pitchFamily="34" charset="0"/>
                <a:cs typeface="mohammad bold art 1" pitchFamily="2" charset="-78"/>
              </a:rPr>
              <a:t>الترشيحات </a:t>
            </a:r>
            <a:r>
              <a:rPr lang="ar-KW" sz="1800" b="1" dirty="0" smtClean="0">
                <a:latin typeface="Calibri" pitchFamily="34" charset="0"/>
                <a:cs typeface="mohammad bold art 1" pitchFamily="2" charset="-78"/>
              </a:rPr>
              <a:t>والمكافآت.</a:t>
            </a:r>
          </a:p>
          <a:p>
            <a:pPr marL="0" indent="0" algn="just" rtl="1" fontAlgn="base">
              <a:spcAft>
                <a:spcPct val="0"/>
              </a:spcAft>
              <a:buNone/>
            </a:pPr>
            <a:endParaRPr lang="ar-KW" sz="1050" b="1" dirty="0" smtClean="0">
              <a:latin typeface="Calibri" pitchFamily="34" charset="0"/>
              <a:cs typeface="mohammad bold art 1" pitchFamily="2" charset="-78"/>
            </a:endParaRPr>
          </a:p>
          <a:p>
            <a:pPr algn="just" rtl="1" fontAlgn="base">
              <a:spcAft>
                <a:spcPct val="0"/>
              </a:spcAft>
              <a:buFont typeface="Wingdings" panose="05000000000000000000" pitchFamily="2" charset="2"/>
              <a:buChar char="q"/>
            </a:pPr>
            <a:r>
              <a:rPr lang="ar-KW" sz="1800" b="1" dirty="0" smtClean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الحصول </a:t>
            </a:r>
            <a:r>
              <a:rPr lang="ar-KW" sz="1800" b="1" dirty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على المعلومات والبيانات بشكل دقيق وفي </a:t>
            </a:r>
            <a:r>
              <a:rPr lang="ar-KW" sz="1800" b="1" dirty="0" smtClean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الوقت المناسب :</a:t>
            </a:r>
          </a:p>
          <a:p>
            <a:pPr algn="just" rtl="1" fontAlgn="base">
              <a:spcAft>
                <a:spcPct val="0"/>
              </a:spcAft>
            </a:pPr>
            <a:r>
              <a:rPr lang="ar-KW" sz="1800" b="1" dirty="0" smtClean="0">
                <a:latin typeface="Calibri" pitchFamily="34" charset="0"/>
                <a:cs typeface="mohammad bold art 1" pitchFamily="2" charset="-78"/>
              </a:rPr>
              <a:t>تطوير البنية الأساسية لنظم تكنولوجيا المعلومات.</a:t>
            </a:r>
          </a:p>
          <a:p>
            <a:pPr algn="just" rtl="1" fontAlgn="base">
              <a:spcAft>
                <a:spcPct val="0"/>
              </a:spcAft>
            </a:pPr>
            <a:r>
              <a:rPr lang="ar-KW" sz="1800" b="1" dirty="0" smtClean="0">
                <a:latin typeface="Calibri" pitchFamily="34" charset="0"/>
                <a:cs typeface="mohammad bold art 1" pitchFamily="2" charset="-78"/>
              </a:rPr>
              <a:t>نظم التقارير.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1A151-84BD-4E71-B744-C440629F458B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74638"/>
            <a:ext cx="3170956" cy="914400"/>
          </a:xfrm>
          <a:prstGeom prst="rect">
            <a:avLst/>
          </a:prstGeom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6154162"/>
            <a:ext cx="8001000" cy="68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Straight Connector 9"/>
          <p:cNvCxnSpPr/>
          <p:nvPr/>
        </p:nvCxnSpPr>
        <p:spPr>
          <a:xfrm>
            <a:off x="3563888" y="1268760"/>
            <a:ext cx="4970512" cy="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8114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3888" y="188640"/>
            <a:ext cx="5122911" cy="1228998"/>
          </a:xfrm>
        </p:spPr>
        <p:txBody>
          <a:bodyPr>
            <a:normAutofit fontScale="90000"/>
          </a:bodyPr>
          <a:lstStyle/>
          <a:p>
            <a:pPr algn="r" rtl="1" fontAlgn="base">
              <a:spcAft>
                <a:spcPct val="0"/>
              </a:spcAft>
            </a:pPr>
            <a:r>
              <a:rPr lang="ar-SA" sz="2000" b="1" dirty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القاعدة الثالثة : </a:t>
            </a:r>
            <a:r>
              <a:rPr lang="ar-SA" sz="2000" b="1" dirty="0" smtClean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اختي</a:t>
            </a:r>
            <a:r>
              <a:rPr lang="ar-KW" sz="2000" b="1" dirty="0" smtClean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ـ</a:t>
            </a:r>
            <a:r>
              <a:rPr lang="ar-SA" sz="2000" b="1" dirty="0" smtClean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ار أشخ</a:t>
            </a:r>
            <a:r>
              <a:rPr lang="ar-KW" sz="2000" b="1" dirty="0" smtClean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ـ</a:t>
            </a:r>
            <a:r>
              <a:rPr lang="ar-SA" sz="2000" b="1" dirty="0" smtClean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اص م</a:t>
            </a:r>
            <a:r>
              <a:rPr lang="ar-KW" sz="2000" b="1" dirty="0" smtClean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ـ</a:t>
            </a:r>
            <a:r>
              <a:rPr lang="ar-SA" sz="2000" b="1" dirty="0" smtClean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ن </a:t>
            </a:r>
            <a:r>
              <a:rPr lang="ar-SA" sz="2000" b="1" dirty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ذوي </a:t>
            </a:r>
            <a:r>
              <a:rPr lang="ar-SA" sz="2000" b="1" dirty="0" smtClean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الكف</a:t>
            </a:r>
            <a:r>
              <a:rPr lang="ar-KW" sz="2000" b="1" dirty="0" smtClean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ـ</a:t>
            </a:r>
            <a:r>
              <a:rPr lang="ar-KW" sz="2000" b="1" dirty="0" err="1" smtClean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اء</a:t>
            </a:r>
            <a:r>
              <a:rPr lang="ar-SA" sz="2000" b="1" dirty="0" smtClean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ة لعضوي</a:t>
            </a:r>
            <a:r>
              <a:rPr lang="ar-KW" sz="2000" b="1" dirty="0" smtClean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ـ</a:t>
            </a:r>
            <a:r>
              <a:rPr lang="ar-SA" sz="2000" b="1" dirty="0" smtClean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ة مجل</a:t>
            </a:r>
            <a:r>
              <a:rPr lang="ar-KW" sz="2000" b="1" dirty="0" smtClean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ـ</a:t>
            </a:r>
            <a:r>
              <a:rPr lang="ar-SA" sz="2000" b="1" dirty="0" smtClean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س </a:t>
            </a:r>
            <a:r>
              <a:rPr lang="ar-SA" sz="2000" b="1" dirty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الإدارة والإدارة </a:t>
            </a:r>
            <a:r>
              <a:rPr lang="ar-SA" sz="2000" b="1" dirty="0" smtClean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ال</a:t>
            </a:r>
            <a:r>
              <a:rPr lang="ar-KW" sz="2000" b="1" dirty="0" smtClean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ـ</a:t>
            </a:r>
            <a:r>
              <a:rPr lang="ar-SA" sz="2000" b="1" dirty="0" smtClean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ت</a:t>
            </a:r>
            <a:r>
              <a:rPr lang="ar-KW" sz="2000" b="1" dirty="0" smtClean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ـ</a:t>
            </a:r>
            <a:r>
              <a:rPr lang="ar-SA" sz="2000" b="1" dirty="0" smtClean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نف</a:t>
            </a:r>
            <a:r>
              <a:rPr lang="ar-KW" sz="2000" b="1" dirty="0" smtClean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ـ</a:t>
            </a:r>
            <a:r>
              <a:rPr lang="ar-SA" sz="2000" b="1" dirty="0" err="1" smtClean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يذي</a:t>
            </a:r>
            <a:r>
              <a:rPr lang="ar-KW" sz="2000" b="1" dirty="0" smtClean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ـ</a:t>
            </a:r>
            <a:r>
              <a:rPr lang="ar-SA" sz="2000" b="1" dirty="0" smtClean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ة</a:t>
            </a:r>
            <a:r>
              <a:rPr lang="ar-KW" sz="2000" b="1" dirty="0" smtClean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/>
            </a:r>
            <a:br>
              <a:rPr lang="ar-KW" sz="2000" b="1" dirty="0" smtClean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</a:br>
            <a:r>
              <a:rPr lang="en-US" sz="2000" b="1" dirty="0" smtClean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Recruit </a:t>
            </a:r>
            <a:r>
              <a:rPr lang="en-US" sz="2000" b="1" dirty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Highly Qualified Candidates for the Board of Directors and the Executive Management</a:t>
            </a:r>
            <a:r>
              <a:rPr lang="en-US" sz="1400" dirty="0"/>
              <a:t/>
            </a:r>
            <a:br>
              <a:rPr lang="en-US" sz="1400" dirty="0"/>
            </a:br>
            <a:endParaRPr lang="ar-SA" sz="1400" b="1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Autofit/>
          </a:bodyPr>
          <a:lstStyle/>
          <a:p>
            <a:pPr algn="just" rtl="1" fontAlgn="base">
              <a:spcAft>
                <a:spcPct val="0"/>
              </a:spcAft>
              <a:buFont typeface="Wingdings" panose="05000000000000000000" pitchFamily="2" charset="2"/>
              <a:buChar char="q"/>
            </a:pPr>
            <a:r>
              <a:rPr lang="ar-KW" sz="2800" b="1" dirty="0" smtClean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الالتزام بمعايير الكفاءة والنزاهة عند تعيين أعضاء مجلس الإدارة والإدارة التنفيذية، وذلك من خلال تشكيل لجنة تختص بالترشيحات ومنح </a:t>
            </a:r>
            <a:r>
              <a:rPr lang="ar-KW" sz="2800" b="1" dirty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التعويضات </a:t>
            </a:r>
            <a:r>
              <a:rPr lang="ar-KW" sz="2800" b="1" dirty="0" smtClean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والمكافآت، </a:t>
            </a:r>
            <a:r>
              <a:rPr lang="ar-KW" sz="2800" b="1" dirty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وأن</a:t>
            </a:r>
            <a:r>
              <a:rPr lang="ar-KW" sz="2800" b="1" dirty="0" smtClean="0">
                <a:solidFill>
                  <a:srgbClr val="FF0000"/>
                </a:solidFill>
                <a:latin typeface="Calibri" pitchFamily="34" charset="0"/>
                <a:cs typeface="mohammad bold art 1" pitchFamily="2" charset="-78"/>
              </a:rPr>
              <a:t> </a:t>
            </a:r>
            <a:r>
              <a:rPr lang="ar-KW" sz="2800" b="1" dirty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يراعى </a:t>
            </a:r>
            <a:r>
              <a:rPr lang="ar-KW" sz="2800" b="1" dirty="0" smtClean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التالي:</a:t>
            </a:r>
          </a:p>
          <a:p>
            <a:pPr lvl="1" algn="just" rtl="1" fontAlgn="base">
              <a:spcAft>
                <a:spcPct val="0"/>
              </a:spcAft>
            </a:pPr>
            <a:r>
              <a:rPr lang="ar-SA" sz="2400" b="1" dirty="0" smtClean="0">
                <a:latin typeface="Calibri" pitchFamily="34" charset="0"/>
                <a:cs typeface="mohammad bold art 1" pitchFamily="2" charset="-78"/>
              </a:rPr>
              <a:t>لا </a:t>
            </a:r>
            <a:r>
              <a:rPr lang="ar-SA" sz="2400" b="1" dirty="0">
                <a:latin typeface="Calibri" pitchFamily="34" charset="0"/>
                <a:cs typeface="mohammad bold art 1" pitchFamily="2" charset="-78"/>
              </a:rPr>
              <a:t>يقل عدد أعضائها عن </a:t>
            </a:r>
            <a:r>
              <a:rPr lang="ar-SA" sz="2400" b="1" dirty="0" smtClean="0">
                <a:latin typeface="Calibri" pitchFamily="34" charset="0"/>
                <a:cs typeface="mohammad bold art 1" pitchFamily="2" charset="-78"/>
              </a:rPr>
              <a:t>ثلاثة</a:t>
            </a:r>
            <a:r>
              <a:rPr lang="ar-KW" sz="2400" b="1" dirty="0" smtClean="0">
                <a:latin typeface="Calibri" pitchFamily="34" charset="0"/>
                <a:cs typeface="mohammad bold art 1" pitchFamily="2" charset="-78"/>
              </a:rPr>
              <a:t>.</a:t>
            </a:r>
          </a:p>
          <a:p>
            <a:pPr lvl="1" algn="just" rtl="1" fontAlgn="base">
              <a:spcAft>
                <a:spcPct val="0"/>
              </a:spcAft>
            </a:pPr>
            <a:r>
              <a:rPr lang="ar-KW" sz="2400" b="1" dirty="0">
                <a:latin typeface="Calibri" pitchFamily="34" charset="0"/>
                <a:cs typeface="mohammad bold art 1" pitchFamily="2" charset="-78"/>
              </a:rPr>
              <a:t>أحد أعضائها على الأقل من الأعضاء </a:t>
            </a:r>
            <a:r>
              <a:rPr lang="ar-KW" sz="2400" b="1" dirty="0" smtClean="0">
                <a:latin typeface="Calibri" pitchFamily="34" charset="0"/>
                <a:cs typeface="mohammad bold art 1" pitchFamily="2" charset="-78"/>
              </a:rPr>
              <a:t>المستقلين.</a:t>
            </a:r>
          </a:p>
          <a:p>
            <a:pPr lvl="1" algn="just" rtl="1" fontAlgn="base">
              <a:spcAft>
                <a:spcPct val="0"/>
              </a:spcAft>
            </a:pPr>
            <a:r>
              <a:rPr lang="ar-KW" sz="2400" b="1" dirty="0">
                <a:latin typeface="Calibri" pitchFamily="34" charset="0"/>
                <a:cs typeface="mohammad bold art 1" pitchFamily="2" charset="-78"/>
              </a:rPr>
              <a:t>أن يكون رئيسها عضواً من أعضاء مجلس الإدارة غير </a:t>
            </a:r>
            <a:r>
              <a:rPr lang="ar-KW" sz="2400" b="1" dirty="0" smtClean="0">
                <a:latin typeface="Calibri" pitchFamily="34" charset="0"/>
                <a:cs typeface="mohammad bold art 1" pitchFamily="2" charset="-78"/>
              </a:rPr>
              <a:t>التنفيذيين.</a:t>
            </a:r>
          </a:p>
          <a:p>
            <a:pPr lvl="1" algn="just" rtl="1" fontAlgn="base">
              <a:spcAft>
                <a:spcPct val="0"/>
              </a:spcAft>
            </a:pPr>
            <a:r>
              <a:rPr lang="ar-KW" sz="2400" b="1" dirty="0" smtClean="0">
                <a:latin typeface="Calibri" pitchFamily="34" charset="0"/>
                <a:cs typeface="mohammad bold art 1" pitchFamily="2" charset="-78"/>
              </a:rPr>
              <a:t>‌إعداد </a:t>
            </a:r>
            <a:r>
              <a:rPr lang="ar-KW" sz="2400" b="1" dirty="0">
                <a:latin typeface="Calibri" pitchFamily="34" charset="0"/>
                <a:cs typeface="mohammad bold art 1" pitchFamily="2" charset="-78"/>
              </a:rPr>
              <a:t>تقرير سنوي مفصل عن كافة المكافآت الممنوحة لأعضاء مجلس الإدارة والإدارة </a:t>
            </a:r>
            <a:r>
              <a:rPr lang="ar-KW" sz="2400" b="1" dirty="0" smtClean="0">
                <a:latin typeface="Calibri" pitchFamily="34" charset="0"/>
                <a:cs typeface="mohammad bold art 1" pitchFamily="2" charset="-78"/>
              </a:rPr>
              <a:t>التنفيذية.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1A151-84BD-4E71-B744-C440629F458B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381001"/>
            <a:ext cx="3170956" cy="914400"/>
          </a:xfrm>
          <a:prstGeom prst="rect">
            <a:avLst/>
          </a:prstGeom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6154162"/>
            <a:ext cx="8001000" cy="68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Straight Connector 9"/>
          <p:cNvCxnSpPr/>
          <p:nvPr/>
        </p:nvCxnSpPr>
        <p:spPr>
          <a:xfrm>
            <a:off x="3563888" y="1268760"/>
            <a:ext cx="4970512" cy="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9683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3888" y="188640"/>
            <a:ext cx="5122911" cy="1228998"/>
          </a:xfrm>
        </p:spPr>
        <p:txBody>
          <a:bodyPr>
            <a:normAutofit/>
          </a:bodyPr>
          <a:lstStyle/>
          <a:p>
            <a:pPr algn="r" rtl="1" fontAlgn="base">
              <a:spcAft>
                <a:spcPct val="0"/>
              </a:spcAft>
            </a:pPr>
            <a:r>
              <a:rPr lang="ar-SA" sz="2000" b="1" dirty="0" smtClean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القاعدة الرابعـة : ضمان نزاهة التقارير المالية</a:t>
            </a:r>
            <a:r>
              <a:rPr lang="ar-KW" sz="2000" b="1" dirty="0" smtClean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/>
            </a:r>
            <a:br>
              <a:rPr lang="ar-KW" sz="2000" b="1" dirty="0" smtClean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</a:br>
            <a:r>
              <a:rPr lang="en-US" sz="2000" b="1" dirty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Safeguard the Integrity of Financial Reporting</a:t>
            </a:r>
            <a:r>
              <a:rPr lang="en-US" sz="1400" dirty="0" smtClean="0">
                <a:cs typeface="mohammad bold art 1" pitchFamily="2" charset="-78"/>
              </a:rPr>
              <a:t/>
            </a:r>
            <a:br>
              <a:rPr lang="en-US" sz="1400" dirty="0" smtClean="0">
                <a:cs typeface="mohammad bold art 1" pitchFamily="2" charset="-78"/>
              </a:rPr>
            </a:br>
            <a:endParaRPr lang="ar-SA" sz="1400" b="1" dirty="0">
              <a:solidFill>
                <a:schemeClr val="tx2"/>
              </a:solidFill>
              <a:latin typeface="Calibri" pitchFamily="34" charset="0"/>
              <a:cs typeface="mohammad bold art 1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02493"/>
            <a:ext cx="8229600" cy="4723671"/>
          </a:xfrm>
        </p:spPr>
        <p:txBody>
          <a:bodyPr>
            <a:noAutofit/>
          </a:bodyPr>
          <a:lstStyle/>
          <a:p>
            <a:pPr algn="just" rtl="1" fontAlgn="base">
              <a:spcAft>
                <a:spcPct val="0"/>
              </a:spcAft>
              <a:buFont typeface="Wingdings" panose="05000000000000000000" pitchFamily="2" charset="2"/>
              <a:buChar char="q"/>
            </a:pPr>
            <a:r>
              <a:rPr lang="ar-KW" sz="1800" b="1" dirty="0" smtClean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أن يتأكد مجلس </a:t>
            </a:r>
            <a:r>
              <a:rPr lang="ar-KW" sz="1800" b="1" dirty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الإدارة والإدارة التنفيذية </a:t>
            </a:r>
            <a:r>
              <a:rPr lang="ar-KW" sz="1800" b="1" dirty="0" smtClean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من سلامة </a:t>
            </a:r>
            <a:r>
              <a:rPr lang="ar-KW" sz="1800" b="1" dirty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ونزاهة التقارير المالية المعدة عن </a:t>
            </a:r>
            <a:r>
              <a:rPr lang="ar-KW" sz="1800" b="1" dirty="0" smtClean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الشركة، وذلك من خلال تشكيل </a:t>
            </a:r>
            <a:r>
              <a:rPr lang="ar-KW" sz="1800" b="1" dirty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لجنة تختص بالتدقيق يكون دورها الأساسي التأكد من سلامة ونزاهة التقارير المالية وأنظمة الرقابة </a:t>
            </a:r>
            <a:r>
              <a:rPr lang="ar-KW" sz="1800" b="1" dirty="0" smtClean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الداخلية، وفق التالي:</a:t>
            </a:r>
            <a:endParaRPr lang="ar-KW" sz="1800" b="1" dirty="0" smtClean="0">
              <a:latin typeface="Calibri" pitchFamily="34" charset="0"/>
              <a:cs typeface="mohammad bold art 1" pitchFamily="2" charset="-78"/>
            </a:endParaRPr>
          </a:p>
          <a:p>
            <a:pPr algn="just" rtl="1" fontAlgn="base">
              <a:spcAft>
                <a:spcPct val="0"/>
              </a:spcAft>
            </a:pPr>
            <a:r>
              <a:rPr lang="ar-SA" sz="1800" b="1" dirty="0">
                <a:latin typeface="Calibri" pitchFamily="34" charset="0"/>
                <a:cs typeface="mohammad bold art 1" pitchFamily="2" charset="-78"/>
              </a:rPr>
              <a:t>لا يقل عدد أعضائها عن </a:t>
            </a:r>
            <a:r>
              <a:rPr lang="ar-SA" sz="1800" b="1" dirty="0" smtClean="0">
                <a:latin typeface="Calibri" pitchFamily="34" charset="0"/>
                <a:cs typeface="mohammad bold art 1" pitchFamily="2" charset="-78"/>
              </a:rPr>
              <a:t>ثلاثة</a:t>
            </a:r>
            <a:r>
              <a:rPr lang="ar-KW" sz="1800" b="1" dirty="0" smtClean="0">
                <a:latin typeface="Calibri" pitchFamily="34" charset="0"/>
                <a:cs typeface="mohammad bold art 1" pitchFamily="2" charset="-78"/>
              </a:rPr>
              <a:t>.</a:t>
            </a:r>
            <a:endParaRPr lang="ar-KW" sz="1800" b="1" dirty="0">
              <a:latin typeface="Calibri" pitchFamily="34" charset="0"/>
              <a:cs typeface="mohammad bold art 1" pitchFamily="2" charset="-78"/>
            </a:endParaRPr>
          </a:p>
          <a:p>
            <a:pPr algn="just" rtl="1" fontAlgn="base">
              <a:spcAft>
                <a:spcPct val="0"/>
              </a:spcAft>
            </a:pPr>
            <a:r>
              <a:rPr lang="ar-KW" sz="1800" b="1" dirty="0">
                <a:latin typeface="Calibri" pitchFamily="34" charset="0"/>
                <a:cs typeface="mohammad bold art 1" pitchFamily="2" charset="-78"/>
              </a:rPr>
              <a:t>أحد أعضائها على الأقل من الأعضاء </a:t>
            </a:r>
            <a:r>
              <a:rPr lang="ar-KW" sz="1800" b="1" dirty="0" smtClean="0">
                <a:latin typeface="Calibri" pitchFamily="34" charset="0"/>
                <a:cs typeface="mohammad bold art 1" pitchFamily="2" charset="-78"/>
              </a:rPr>
              <a:t>المستقلين.</a:t>
            </a:r>
            <a:endParaRPr lang="ar-KW" sz="1800" b="1" dirty="0">
              <a:latin typeface="Calibri" pitchFamily="34" charset="0"/>
              <a:cs typeface="mohammad bold art 1" pitchFamily="2" charset="-78"/>
            </a:endParaRPr>
          </a:p>
          <a:p>
            <a:pPr algn="just" rtl="1" fontAlgn="base">
              <a:spcAft>
                <a:spcPct val="0"/>
              </a:spcAft>
            </a:pPr>
            <a:r>
              <a:rPr lang="ar-KW" sz="1800" b="1" dirty="0">
                <a:latin typeface="Calibri" pitchFamily="34" charset="0"/>
                <a:cs typeface="mohammad bold art 1" pitchFamily="2" charset="-78"/>
              </a:rPr>
              <a:t>ألا يشغل عضويتها رئيس مجلس الإدارة أو أعضاء مجلس الإدارة </a:t>
            </a:r>
            <a:r>
              <a:rPr lang="ar-KW" sz="1800" b="1" dirty="0" smtClean="0">
                <a:latin typeface="Calibri" pitchFamily="34" charset="0"/>
                <a:cs typeface="mohammad bold art 1" pitchFamily="2" charset="-78"/>
              </a:rPr>
              <a:t>التنفيذيين.</a:t>
            </a:r>
          </a:p>
          <a:p>
            <a:pPr algn="just" rtl="1" fontAlgn="base">
              <a:spcAft>
                <a:spcPct val="0"/>
              </a:spcAft>
            </a:pPr>
            <a:r>
              <a:rPr lang="ar-KW" sz="1800" b="1" dirty="0">
                <a:latin typeface="Calibri" pitchFamily="34" charset="0"/>
                <a:cs typeface="mohammad bold art 1" pitchFamily="2" charset="-78"/>
              </a:rPr>
              <a:t>عضو واحد على الأقل من ذوي المؤهلات العلمية و/أو الخبرة العملية في المجالات المحاسبية </a:t>
            </a:r>
            <a:r>
              <a:rPr lang="ar-KW" sz="1800" b="1" dirty="0" smtClean="0">
                <a:latin typeface="Calibri" pitchFamily="34" charset="0"/>
                <a:cs typeface="mohammad bold art 1" pitchFamily="2" charset="-78"/>
              </a:rPr>
              <a:t>والمالية.</a:t>
            </a:r>
            <a:endParaRPr lang="ar-KW" sz="1800" b="1" dirty="0">
              <a:latin typeface="Calibri" pitchFamily="34" charset="0"/>
              <a:cs typeface="mohammad bold art 1" pitchFamily="2" charset="-78"/>
            </a:endParaRPr>
          </a:p>
          <a:p>
            <a:pPr marL="0" indent="0" algn="just" rtl="1" fontAlgn="base">
              <a:spcAft>
                <a:spcPct val="0"/>
              </a:spcAft>
              <a:buNone/>
            </a:pPr>
            <a:endParaRPr lang="ar-KW" sz="1800" b="1" dirty="0" smtClean="0">
              <a:latin typeface="Calibri" pitchFamily="34" charset="0"/>
              <a:cs typeface="mohammad bold art 1" pitchFamily="2" charset="-78"/>
            </a:endParaRPr>
          </a:p>
          <a:p>
            <a:pPr algn="just" rtl="1" fontAlgn="base">
              <a:spcAft>
                <a:spcPct val="0"/>
              </a:spcAft>
              <a:buFont typeface="Wingdings" panose="05000000000000000000" pitchFamily="2" charset="2"/>
              <a:buChar char="q"/>
            </a:pPr>
            <a:r>
              <a:rPr lang="ar-KW" sz="1800" b="1" dirty="0" smtClean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التأكد </a:t>
            </a:r>
            <a:r>
              <a:rPr lang="ar-KW" sz="1800" b="1" dirty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من استقلالية وحيادية مراقب الحسابات الخارجي عن الشركة ومجلس </a:t>
            </a:r>
            <a:r>
              <a:rPr lang="ar-KW" sz="1800" b="1" dirty="0" smtClean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إدارتها:</a:t>
            </a:r>
          </a:p>
          <a:p>
            <a:pPr algn="just" rtl="1" fontAlgn="base">
              <a:spcAft>
                <a:spcPct val="0"/>
              </a:spcAft>
            </a:pPr>
            <a:r>
              <a:rPr lang="ar-KW" sz="1800" b="1" dirty="0">
                <a:latin typeface="Calibri" pitchFamily="34" charset="0"/>
                <a:cs typeface="mohammad bold art 1" pitchFamily="2" charset="-78"/>
              </a:rPr>
              <a:t>تقوم الجمعية العامة العادية السنوية بتعيين مراقب حسابات الشركة بناء على اقتراح مجلس </a:t>
            </a:r>
            <a:r>
              <a:rPr lang="ar-KW" sz="1800" b="1" dirty="0" smtClean="0">
                <a:latin typeface="Calibri" pitchFamily="34" charset="0"/>
                <a:cs typeface="mohammad bold art 1" pitchFamily="2" charset="-78"/>
              </a:rPr>
              <a:t>الإدارة.</a:t>
            </a:r>
            <a:endParaRPr lang="ar-KW" sz="1800" b="1" dirty="0">
              <a:latin typeface="Calibri" pitchFamily="34" charset="0"/>
              <a:cs typeface="mohammad bold art 1" pitchFamily="2" charset="-78"/>
            </a:endParaRPr>
          </a:p>
          <a:p>
            <a:pPr algn="just" rtl="1" fontAlgn="base">
              <a:spcAft>
                <a:spcPct val="0"/>
              </a:spcAft>
            </a:pPr>
            <a:r>
              <a:rPr lang="ar-KW" sz="1800" b="1" dirty="0">
                <a:latin typeface="Calibri" pitchFamily="34" charset="0"/>
                <a:cs typeface="mohammad bold art 1" pitchFamily="2" charset="-78"/>
              </a:rPr>
              <a:t>ترشيح مراقب الحسابات بناءً على توصية من لجنة التدقيق المرفوعة إلى مجلس </a:t>
            </a:r>
            <a:r>
              <a:rPr lang="ar-KW" sz="1800" b="1" dirty="0" smtClean="0">
                <a:latin typeface="Calibri" pitchFamily="34" charset="0"/>
                <a:cs typeface="mohammad bold art 1" pitchFamily="2" charset="-78"/>
              </a:rPr>
              <a:t>الإدارة.</a:t>
            </a:r>
            <a:endParaRPr lang="ar-KW" sz="1800" b="1" dirty="0">
              <a:latin typeface="Calibri" pitchFamily="34" charset="0"/>
              <a:cs typeface="mohammad bold art 1" pitchFamily="2" charset="-78"/>
            </a:endParaRPr>
          </a:p>
          <a:p>
            <a:pPr algn="just" rtl="1" fontAlgn="base">
              <a:spcAft>
                <a:spcPct val="0"/>
              </a:spcAft>
            </a:pPr>
            <a:r>
              <a:rPr lang="ar-KW" sz="1800" b="1" dirty="0" smtClean="0">
                <a:latin typeface="Calibri" pitchFamily="34" charset="0"/>
                <a:cs typeface="mohammad bold art 1" pitchFamily="2" charset="-78"/>
              </a:rPr>
              <a:t>أن يكون </a:t>
            </a:r>
            <a:r>
              <a:rPr lang="ar-KW" sz="1800" b="1" dirty="0">
                <a:latin typeface="Calibri" pitchFamily="34" charset="0"/>
                <a:cs typeface="mohammad bold art 1" pitchFamily="2" charset="-78"/>
              </a:rPr>
              <a:t>من مراقبي الحسابات المقيدين في السجل الخاص لدى </a:t>
            </a:r>
            <a:r>
              <a:rPr lang="ar-KW" sz="1800" b="1" dirty="0" smtClean="0">
                <a:latin typeface="Calibri" pitchFamily="34" charset="0"/>
                <a:cs typeface="mohammad bold art 1" pitchFamily="2" charset="-78"/>
              </a:rPr>
              <a:t>الهيئة.</a:t>
            </a:r>
          </a:p>
          <a:p>
            <a:pPr algn="just" rtl="1" fontAlgn="base">
              <a:spcAft>
                <a:spcPct val="0"/>
              </a:spcAft>
            </a:pPr>
            <a:endParaRPr lang="ar-KW" sz="1600" b="1" dirty="0">
              <a:latin typeface="Calibri" pitchFamily="34" charset="0"/>
              <a:cs typeface="mohammad bold art 1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1A151-84BD-4E71-B744-C440629F458B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381001"/>
            <a:ext cx="3170956" cy="914400"/>
          </a:xfrm>
          <a:prstGeom prst="rect">
            <a:avLst/>
          </a:prstGeom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6154162"/>
            <a:ext cx="8001000" cy="68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Straight Connector 9"/>
          <p:cNvCxnSpPr/>
          <p:nvPr/>
        </p:nvCxnSpPr>
        <p:spPr>
          <a:xfrm>
            <a:off x="3563888" y="1268760"/>
            <a:ext cx="4970512" cy="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63074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91880" y="188640"/>
            <a:ext cx="5194919" cy="1228998"/>
          </a:xfrm>
        </p:spPr>
        <p:txBody>
          <a:bodyPr>
            <a:normAutofit fontScale="90000"/>
          </a:bodyPr>
          <a:lstStyle/>
          <a:p>
            <a:pPr algn="r" rtl="1" fontAlgn="base">
              <a:spcAft>
                <a:spcPct val="0"/>
              </a:spcAft>
            </a:pPr>
            <a:r>
              <a:rPr lang="ar-SA" sz="2000" b="1" dirty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القاعدة الخامسة : وضع نظم سليمة لإدارة المخاطر والرقابة </a:t>
            </a:r>
            <a:r>
              <a:rPr lang="ar-SA" sz="2000" b="1" dirty="0" smtClean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الداخلية</a:t>
            </a:r>
            <a:r>
              <a:rPr lang="ar-KW" sz="2000" b="1" dirty="0" smtClean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/>
            </a:r>
            <a:br>
              <a:rPr lang="ar-KW" sz="2000" b="1" dirty="0" smtClean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</a:br>
            <a:r>
              <a:rPr lang="en-US" sz="2000" b="1" dirty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Apply Sound Systems of Risk Management and Internal Audit</a:t>
            </a:r>
            <a:r>
              <a:rPr lang="en-US" sz="1400" dirty="0" smtClean="0"/>
              <a:t/>
            </a:r>
            <a:br>
              <a:rPr lang="en-US" sz="1400" dirty="0" smtClean="0"/>
            </a:br>
            <a:endParaRPr lang="ar-SA" sz="1400" b="1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6784" y="1434577"/>
            <a:ext cx="8229600" cy="4858761"/>
          </a:xfrm>
        </p:spPr>
        <p:txBody>
          <a:bodyPr>
            <a:noAutofit/>
          </a:bodyPr>
          <a:lstStyle/>
          <a:p>
            <a:pPr algn="just" rtl="1" fontAlgn="base">
              <a:spcAft>
                <a:spcPct val="0"/>
              </a:spcAft>
              <a:buFont typeface="Wingdings" panose="05000000000000000000" pitchFamily="2" charset="2"/>
              <a:buChar char="q"/>
            </a:pPr>
            <a:r>
              <a:rPr lang="ar-KW" sz="1800" b="1" dirty="0" smtClean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تحديد </a:t>
            </a:r>
            <a:r>
              <a:rPr lang="ar-KW" sz="1800" b="1" dirty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وقياس ومتابعة المخاطر التي تتعرض لها </a:t>
            </a:r>
            <a:r>
              <a:rPr lang="ar-KW" sz="1800" b="1" dirty="0" smtClean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الشركة، والالتزام بما يلي:</a:t>
            </a:r>
          </a:p>
          <a:p>
            <a:pPr algn="just" rtl="1" fontAlgn="base">
              <a:spcAft>
                <a:spcPct val="0"/>
              </a:spcAft>
            </a:pPr>
            <a:r>
              <a:rPr lang="ar-KW" sz="1800" b="1" dirty="0">
                <a:latin typeface="Calibri" pitchFamily="34" charset="0"/>
                <a:cs typeface="mohammad bold art 1" pitchFamily="2" charset="-78"/>
              </a:rPr>
              <a:t>استقلالية إدارة </a:t>
            </a:r>
            <a:r>
              <a:rPr lang="ar-KW" sz="1800" b="1" dirty="0" smtClean="0">
                <a:latin typeface="Calibri" pitchFamily="34" charset="0"/>
                <a:cs typeface="mohammad bold art 1" pitchFamily="2" charset="-78"/>
              </a:rPr>
              <a:t>المخاطر.</a:t>
            </a:r>
          </a:p>
          <a:p>
            <a:pPr algn="just" rtl="1" fontAlgn="base">
              <a:spcAft>
                <a:spcPct val="0"/>
              </a:spcAft>
            </a:pPr>
            <a:r>
              <a:rPr lang="ar-KW" sz="1800" b="1" dirty="0" smtClean="0">
                <a:latin typeface="Calibri" pitchFamily="34" charset="0"/>
                <a:cs typeface="mohammad bold art 1" pitchFamily="2" charset="-78"/>
              </a:rPr>
              <a:t>توافر أنظمة وإجراءات فعالة لإدارة المخاطر.</a:t>
            </a:r>
            <a:endParaRPr lang="ar-KW" sz="1800" b="1" u="sng" dirty="0" smtClean="0">
              <a:latin typeface="Calibri" pitchFamily="34" charset="0"/>
              <a:cs typeface="mohammad bold art 1" pitchFamily="2" charset="-78"/>
            </a:endParaRPr>
          </a:p>
          <a:p>
            <a:pPr marL="0" indent="0" algn="just" rtl="1" fontAlgn="base">
              <a:spcAft>
                <a:spcPct val="0"/>
              </a:spcAft>
              <a:buNone/>
            </a:pPr>
            <a:endParaRPr lang="ar-KW" sz="1800" b="1" dirty="0" smtClean="0">
              <a:solidFill>
                <a:schemeClr val="tx2"/>
              </a:solidFill>
              <a:latin typeface="Calibri" pitchFamily="34" charset="0"/>
              <a:cs typeface="mohammad bold art 1" pitchFamily="2" charset="-78"/>
            </a:endParaRPr>
          </a:p>
          <a:p>
            <a:pPr algn="just" rtl="1" fontAlgn="base">
              <a:spcAft>
                <a:spcPct val="0"/>
              </a:spcAft>
              <a:buFont typeface="Wingdings" panose="05000000000000000000" pitchFamily="2" charset="2"/>
              <a:buChar char="q"/>
            </a:pPr>
            <a:r>
              <a:rPr lang="ar-KW" sz="1800" b="1" dirty="0" smtClean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تشكيل </a:t>
            </a:r>
            <a:r>
              <a:rPr lang="ar-KW" sz="1800" b="1" dirty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لجنة تختص بإدارة المخاطر يكون دورها الأساسي وضع السياسات واللوائح لإدارة </a:t>
            </a:r>
            <a:r>
              <a:rPr lang="ar-KW" sz="1800" b="1" dirty="0" smtClean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المخاطر.</a:t>
            </a:r>
          </a:p>
          <a:p>
            <a:pPr marL="0" indent="0" algn="just" rtl="1" fontAlgn="base">
              <a:spcAft>
                <a:spcPct val="0"/>
              </a:spcAft>
              <a:buNone/>
            </a:pPr>
            <a:endParaRPr lang="ar-KW" sz="1800" b="1" dirty="0">
              <a:solidFill>
                <a:schemeClr val="tx2"/>
              </a:solidFill>
              <a:latin typeface="Calibri" pitchFamily="34" charset="0"/>
              <a:cs typeface="mohammad bold art 1" pitchFamily="2" charset="-78"/>
            </a:endParaRPr>
          </a:p>
          <a:p>
            <a:pPr algn="just" rtl="1" fontAlgn="base">
              <a:spcAft>
                <a:spcPct val="0"/>
              </a:spcAft>
              <a:buFont typeface="Wingdings" panose="05000000000000000000" pitchFamily="2" charset="2"/>
              <a:buChar char="q"/>
            </a:pPr>
            <a:r>
              <a:rPr lang="ar-KW" sz="1800" b="1" dirty="0" smtClean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التأكد </a:t>
            </a:r>
            <a:r>
              <a:rPr lang="ar-KW" sz="1800" b="1" dirty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من مدى كفاية أنظمة الضبط والرقابة الداخلية </a:t>
            </a:r>
            <a:r>
              <a:rPr lang="ar-KW" sz="1800" b="1" dirty="0" smtClean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لدى الشركة.</a:t>
            </a:r>
          </a:p>
          <a:p>
            <a:pPr algn="just" rtl="1" fontAlgn="base">
              <a:spcAft>
                <a:spcPct val="0"/>
              </a:spcAft>
            </a:pPr>
            <a:r>
              <a:rPr lang="ar-KW" sz="1800" b="1" dirty="0">
                <a:latin typeface="Calibri" pitchFamily="34" charset="0"/>
                <a:cs typeface="mohammad bold art 1" pitchFamily="2" charset="-78"/>
              </a:rPr>
              <a:t>يتعين على </a:t>
            </a:r>
            <a:r>
              <a:rPr lang="ar-KW" sz="1800" b="1" dirty="0" smtClean="0">
                <a:latin typeface="Calibri" pitchFamily="34" charset="0"/>
                <a:cs typeface="mohammad bold art 1" pitchFamily="2" charset="-78"/>
              </a:rPr>
              <a:t>الشركة </a:t>
            </a:r>
            <a:r>
              <a:rPr lang="ar-KW" sz="1800" b="1" dirty="0">
                <a:latin typeface="Calibri" pitchFamily="34" charset="0"/>
                <a:cs typeface="mohammad bold art 1" pitchFamily="2" charset="-78"/>
              </a:rPr>
              <a:t>أن تقوم بإنشاء إدارة / مكتب / وحدة للتدقيق الداخلي تتمتع بالاستقلالية الفنية </a:t>
            </a:r>
            <a:r>
              <a:rPr lang="ar-KW" sz="1800" b="1" dirty="0" smtClean="0">
                <a:latin typeface="Calibri" pitchFamily="34" charset="0"/>
                <a:cs typeface="mohammad bold art 1" pitchFamily="2" charset="-78"/>
              </a:rPr>
              <a:t>التامة.</a:t>
            </a:r>
          </a:p>
          <a:p>
            <a:pPr algn="just" rtl="1" fontAlgn="base">
              <a:spcAft>
                <a:spcPct val="0"/>
              </a:spcAft>
            </a:pPr>
            <a:r>
              <a:rPr lang="ar-KW" sz="1800" b="1" dirty="0">
                <a:latin typeface="Calibri" pitchFamily="34" charset="0"/>
                <a:cs typeface="mohammad bold art 1" pitchFamily="2" charset="-78"/>
              </a:rPr>
              <a:t>يجب تكليف مكتب تدقيق مستقل للقيام بتقييم ومراجعة نظم الرقابة الداخلية </a:t>
            </a:r>
            <a:r>
              <a:rPr lang="ar-KW" sz="1800" b="1" u="sng" dirty="0">
                <a:latin typeface="Calibri" pitchFamily="34" charset="0"/>
                <a:cs typeface="mohammad bold art 1" pitchFamily="2" charset="-78"/>
              </a:rPr>
              <a:t>وإعداد تقرير في هذا الشأن (</a:t>
            </a:r>
            <a:r>
              <a:rPr lang="en-US" sz="1800" b="1" u="sng" dirty="0">
                <a:latin typeface="Calibri" pitchFamily="34" charset="0"/>
                <a:cs typeface="mohammad bold art 1" pitchFamily="2" charset="-78"/>
              </a:rPr>
              <a:t>Internal Control Report) ، </a:t>
            </a:r>
            <a:r>
              <a:rPr lang="ar-KW" sz="1800" b="1" u="sng" dirty="0">
                <a:latin typeface="Calibri" pitchFamily="34" charset="0"/>
                <a:cs typeface="mohammad bold art 1" pitchFamily="2" charset="-78"/>
              </a:rPr>
              <a:t>ويتم موافاة الهيئة به بشكل سنوي</a:t>
            </a:r>
            <a:r>
              <a:rPr lang="ar-KW" sz="1800" b="1" dirty="0">
                <a:latin typeface="Calibri" pitchFamily="34" charset="0"/>
                <a:cs typeface="mohammad bold art 1" pitchFamily="2" charset="-78"/>
              </a:rPr>
              <a:t>، ذلك فضلاً عن </a:t>
            </a:r>
            <a:r>
              <a:rPr lang="ar-KW" sz="1800" b="1" u="sng" dirty="0">
                <a:latin typeface="Calibri" pitchFamily="34" charset="0"/>
                <a:cs typeface="mohammad bold art 1" pitchFamily="2" charset="-78"/>
              </a:rPr>
              <a:t>قيام مكتب تدقيق آخر </a:t>
            </a:r>
            <a:r>
              <a:rPr lang="ar-KW" sz="1800" b="1" dirty="0">
                <a:latin typeface="Calibri" pitchFamily="34" charset="0"/>
                <a:cs typeface="mohammad bold art 1" pitchFamily="2" charset="-78"/>
              </a:rPr>
              <a:t>بمراجعة وتقييم أداء إدارة / مكتب / وحدة التدقيق </a:t>
            </a:r>
            <a:r>
              <a:rPr lang="ar-KW" sz="1800" b="1" dirty="0" smtClean="0">
                <a:latin typeface="Calibri" pitchFamily="34" charset="0"/>
                <a:cs typeface="mohammad bold art 1" pitchFamily="2" charset="-78"/>
              </a:rPr>
              <a:t>الداخلي، </a:t>
            </a:r>
            <a:r>
              <a:rPr lang="ar-KW" sz="1800" b="1" dirty="0">
                <a:latin typeface="Calibri" pitchFamily="34" charset="0"/>
                <a:cs typeface="mohammad bold art 1" pitchFamily="2" charset="-78"/>
              </a:rPr>
              <a:t>وذلك بشكل دوري كل ثلاث </a:t>
            </a:r>
            <a:r>
              <a:rPr lang="ar-KW" sz="1800" b="1" dirty="0" smtClean="0">
                <a:latin typeface="Calibri" pitchFamily="34" charset="0"/>
                <a:cs typeface="mohammad bold art 1" pitchFamily="2" charset="-78"/>
              </a:rPr>
              <a:t>سنوات.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1A151-84BD-4E71-B744-C440629F458B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563" y="381001"/>
            <a:ext cx="3170956" cy="914400"/>
          </a:xfrm>
          <a:prstGeom prst="rect">
            <a:avLst/>
          </a:prstGeom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6154162"/>
            <a:ext cx="8001000" cy="68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Straight Connector 9"/>
          <p:cNvCxnSpPr/>
          <p:nvPr/>
        </p:nvCxnSpPr>
        <p:spPr>
          <a:xfrm>
            <a:off x="3563888" y="1268760"/>
            <a:ext cx="4970512" cy="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4411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91880" y="188640"/>
            <a:ext cx="5194919" cy="1228998"/>
          </a:xfrm>
        </p:spPr>
        <p:txBody>
          <a:bodyPr>
            <a:normAutofit/>
          </a:bodyPr>
          <a:lstStyle/>
          <a:p>
            <a:pPr algn="r" rtl="1" fontAlgn="base">
              <a:spcAft>
                <a:spcPct val="0"/>
              </a:spcAft>
            </a:pPr>
            <a:r>
              <a:rPr lang="ar-SA" sz="1900" b="1" dirty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القاعدة السادسة: تعزيز السلوك المهني والقيم الأخلاقية</a:t>
            </a:r>
            <a:br>
              <a:rPr lang="ar-SA" sz="1900" b="1" dirty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</a:br>
            <a:r>
              <a:rPr lang="en-US" sz="1900" b="1" dirty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Promote Code of Conduct and Ethical Standards</a:t>
            </a:r>
            <a:r>
              <a:rPr lang="en-US" sz="1400" dirty="0" smtClean="0"/>
              <a:t/>
            </a:r>
            <a:br>
              <a:rPr lang="en-US" sz="1400" dirty="0" smtClean="0"/>
            </a:br>
            <a:endParaRPr lang="ar-SA" sz="1400" b="1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Autofit/>
          </a:bodyPr>
          <a:lstStyle/>
          <a:p>
            <a:pPr algn="just" rtl="1" fontAlgn="base">
              <a:spcAft>
                <a:spcPct val="0"/>
              </a:spcAft>
              <a:buFont typeface="Wingdings" panose="05000000000000000000" pitchFamily="2" charset="2"/>
              <a:buChar char="q"/>
            </a:pPr>
            <a:r>
              <a:rPr lang="ar-KW" sz="2400" b="1" dirty="0" smtClean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وضع </a:t>
            </a:r>
            <a:r>
              <a:rPr lang="ar-KW" sz="2400" b="1" dirty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ميثاق عمل يشتمل على معايير ومحددات السلوك المهني والقيم </a:t>
            </a:r>
            <a:r>
              <a:rPr lang="ar-KW" sz="2400" b="1" dirty="0" smtClean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الأخلاقية.</a:t>
            </a:r>
          </a:p>
          <a:p>
            <a:pPr marL="0" indent="0" algn="just" rtl="1" fontAlgn="base">
              <a:spcAft>
                <a:spcPct val="0"/>
              </a:spcAft>
              <a:buNone/>
            </a:pPr>
            <a:endParaRPr lang="ar-KW" sz="800" b="1" u="sng" dirty="0" smtClean="0">
              <a:solidFill>
                <a:schemeClr val="tx2"/>
              </a:solidFill>
              <a:latin typeface="Calibri" pitchFamily="34" charset="0"/>
              <a:cs typeface="mohammad bold art 1" pitchFamily="2" charset="-78"/>
            </a:endParaRPr>
          </a:p>
          <a:p>
            <a:pPr marL="0" indent="0" algn="just" rtl="1" fontAlgn="base">
              <a:spcAft>
                <a:spcPct val="0"/>
              </a:spcAft>
              <a:buNone/>
            </a:pPr>
            <a:endParaRPr lang="ar-KW" sz="800" b="1" dirty="0">
              <a:latin typeface="Calibri" pitchFamily="34" charset="0"/>
              <a:cs typeface="mohammad bold art 1" pitchFamily="2" charset="-78"/>
            </a:endParaRPr>
          </a:p>
          <a:p>
            <a:pPr algn="just" rtl="1" fontAlgn="base">
              <a:spcAft>
                <a:spcPct val="0"/>
              </a:spcAft>
              <a:buFont typeface="Wingdings" panose="05000000000000000000" pitchFamily="2" charset="2"/>
              <a:buChar char="q"/>
            </a:pPr>
            <a:r>
              <a:rPr lang="ar-KW" sz="2400" b="1" dirty="0" smtClean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يتعين </a:t>
            </a:r>
            <a:r>
              <a:rPr lang="ar-KW" sz="2400" b="1" dirty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على مجلس الإدارة وضع سياسات وآليات بشأن الحد من حالات تعارض المصالح وأساليب معالجتها والتعامل معها</a:t>
            </a:r>
            <a:r>
              <a:rPr lang="ar-KW" sz="2400" b="1" dirty="0" smtClean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.</a:t>
            </a:r>
          </a:p>
          <a:p>
            <a:pPr marL="0" indent="0" algn="just" rtl="1" fontAlgn="base">
              <a:spcAft>
                <a:spcPct val="0"/>
              </a:spcAft>
              <a:buNone/>
            </a:pPr>
            <a:endParaRPr lang="ar-KW" sz="800" b="1" u="sng" dirty="0">
              <a:solidFill>
                <a:schemeClr val="tx2"/>
              </a:solidFill>
              <a:latin typeface="Calibri" pitchFamily="34" charset="0"/>
            </a:endParaRPr>
          </a:p>
          <a:p>
            <a:pPr marL="0" indent="0" algn="just" rtl="1" fontAlgn="base">
              <a:spcAft>
                <a:spcPct val="0"/>
              </a:spcAft>
              <a:buNone/>
            </a:pPr>
            <a:endParaRPr lang="ar-KW" sz="1600" b="1" dirty="0" smtClean="0">
              <a:latin typeface="Calibr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1A151-84BD-4E71-B744-C440629F458B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563" y="381001"/>
            <a:ext cx="3170956" cy="914400"/>
          </a:xfrm>
          <a:prstGeom prst="rect">
            <a:avLst/>
          </a:prstGeom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6154162"/>
            <a:ext cx="8001000" cy="68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Straight Connector 9"/>
          <p:cNvCxnSpPr/>
          <p:nvPr/>
        </p:nvCxnSpPr>
        <p:spPr>
          <a:xfrm>
            <a:off x="3563888" y="1268760"/>
            <a:ext cx="4970512" cy="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3608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91880" y="188640"/>
            <a:ext cx="5194919" cy="1228998"/>
          </a:xfrm>
        </p:spPr>
        <p:txBody>
          <a:bodyPr>
            <a:normAutofit/>
          </a:bodyPr>
          <a:lstStyle/>
          <a:p>
            <a:pPr algn="r" rtl="1" fontAlgn="base">
              <a:spcAft>
                <a:spcPct val="0"/>
              </a:spcAft>
            </a:pPr>
            <a:r>
              <a:rPr lang="ar-SA" sz="1900" b="1" dirty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القاعدة السابعة : الإفصاح والشفافية بشكل دقيق وفي الوقت </a:t>
            </a:r>
            <a:r>
              <a:rPr lang="ar-SA" sz="1900" b="1" dirty="0" smtClean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المناسب</a:t>
            </a:r>
            <a:r>
              <a:rPr lang="ar-SA" sz="1900" b="1" dirty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/>
            </a:r>
            <a:br>
              <a:rPr lang="ar-SA" sz="1900" b="1" dirty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</a:br>
            <a:r>
              <a:rPr lang="en-US" sz="1900" b="1" dirty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Ensure Timely and High Quality Disclosure</a:t>
            </a:r>
            <a:r>
              <a:rPr lang="en-US" sz="1400" dirty="0" smtClean="0"/>
              <a:t/>
            </a:r>
            <a:br>
              <a:rPr lang="en-US" sz="1400" dirty="0" smtClean="0"/>
            </a:br>
            <a:endParaRPr lang="ar-SA" sz="1400" b="1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525963"/>
          </a:xfrm>
        </p:spPr>
        <p:txBody>
          <a:bodyPr>
            <a:noAutofit/>
          </a:bodyPr>
          <a:lstStyle/>
          <a:p>
            <a:pPr algn="just" rtl="1" fontAlgn="base">
              <a:spcAft>
                <a:spcPct val="0"/>
              </a:spcAft>
              <a:buFont typeface="Wingdings" panose="05000000000000000000" pitchFamily="2" charset="2"/>
              <a:buChar char="q"/>
            </a:pPr>
            <a:r>
              <a:rPr lang="ar-KW" sz="2000" b="1" dirty="0" smtClean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يتعين </a:t>
            </a:r>
            <a:r>
              <a:rPr lang="ar-KW" sz="2000" b="1" dirty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على مجلس الإدارة وضع آليات العرض </a:t>
            </a:r>
            <a:r>
              <a:rPr lang="ar-KW" sz="2000" b="1" dirty="0" smtClean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والإفصاح</a:t>
            </a:r>
            <a:r>
              <a:rPr lang="ar-KW" sz="2000" b="1" dirty="0" smtClean="0">
                <a:solidFill>
                  <a:srgbClr val="FF0000"/>
                </a:solidFill>
                <a:latin typeface="Calibri" pitchFamily="34" charset="0"/>
                <a:cs typeface="mohammad bold art 1" pitchFamily="2" charset="-78"/>
              </a:rPr>
              <a:t> </a:t>
            </a:r>
            <a:r>
              <a:rPr lang="ar-KW" sz="2000" b="1" dirty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الدقيق </a:t>
            </a:r>
            <a:r>
              <a:rPr lang="ar-KW" sz="2000" b="1" dirty="0" smtClean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والشفاف، مع مراعاة </a:t>
            </a:r>
            <a:r>
              <a:rPr lang="ar-KW" sz="2000" b="1" dirty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اتساقها مع </a:t>
            </a:r>
            <a:r>
              <a:rPr lang="ar-KW" sz="2000" b="1" dirty="0" smtClean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الأحكام</a:t>
            </a:r>
            <a:r>
              <a:rPr lang="ar-KW" sz="2000" b="1" dirty="0" smtClean="0">
                <a:solidFill>
                  <a:srgbClr val="FF0000"/>
                </a:solidFill>
                <a:latin typeface="Calibri" pitchFamily="34" charset="0"/>
                <a:cs typeface="mohammad bold art 1" pitchFamily="2" charset="-78"/>
              </a:rPr>
              <a:t> </a:t>
            </a:r>
            <a:r>
              <a:rPr lang="ar-KW" sz="2000" b="1" dirty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الواردة في </a:t>
            </a:r>
            <a:r>
              <a:rPr lang="ar-KW" sz="2000" b="1" dirty="0" smtClean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القانون رقم 7 لسنة 2010</a:t>
            </a:r>
            <a:r>
              <a:rPr lang="ar-KW" sz="2000" b="1" dirty="0" smtClean="0">
                <a:solidFill>
                  <a:srgbClr val="FF0000"/>
                </a:solidFill>
                <a:latin typeface="Calibri" pitchFamily="34" charset="0"/>
                <a:cs typeface="mohammad bold art 1" pitchFamily="2" charset="-78"/>
              </a:rPr>
              <a:t> </a:t>
            </a:r>
            <a:r>
              <a:rPr lang="ar-KW" sz="2000" b="1" dirty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ولائحته </a:t>
            </a:r>
            <a:r>
              <a:rPr lang="ar-KW" sz="2000" b="1" dirty="0" smtClean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التنفيذية  وتعديلاتهما.</a:t>
            </a:r>
            <a:endParaRPr lang="ar-KW" sz="2000" b="1" dirty="0">
              <a:solidFill>
                <a:schemeClr val="tx2"/>
              </a:solidFill>
              <a:latin typeface="Calibri" pitchFamily="34" charset="0"/>
              <a:cs typeface="mohammad bold art 1" pitchFamily="2" charset="-78"/>
            </a:endParaRPr>
          </a:p>
          <a:p>
            <a:pPr marL="0" indent="0" algn="just" rtl="1" fontAlgn="base">
              <a:spcAft>
                <a:spcPct val="0"/>
              </a:spcAft>
              <a:buNone/>
            </a:pPr>
            <a:endParaRPr lang="ar-KW" sz="2000" b="1" u="sng" dirty="0">
              <a:solidFill>
                <a:schemeClr val="tx2"/>
              </a:solidFill>
              <a:latin typeface="Calibri" pitchFamily="34" charset="0"/>
              <a:cs typeface="mohammad bold art 1" pitchFamily="2" charset="-78"/>
            </a:endParaRPr>
          </a:p>
          <a:p>
            <a:pPr algn="just" rtl="1" fontAlgn="base">
              <a:spcAft>
                <a:spcPct val="0"/>
              </a:spcAft>
              <a:buFont typeface="Wingdings" panose="05000000000000000000" pitchFamily="2" charset="2"/>
              <a:buChar char="q"/>
            </a:pPr>
            <a:r>
              <a:rPr lang="ar-KW" sz="2000" b="1" dirty="0" smtClean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يتعين </a:t>
            </a:r>
            <a:r>
              <a:rPr lang="ar-KW" sz="2000" b="1" dirty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على الشركة تطوير البنية </a:t>
            </a:r>
            <a:r>
              <a:rPr lang="ar-KW" sz="2000" b="1" dirty="0" smtClean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الأساسية </a:t>
            </a:r>
            <a:r>
              <a:rPr lang="ar-KW" sz="2000" b="1" dirty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لتكنولوجيا المعلومات </a:t>
            </a:r>
            <a:r>
              <a:rPr lang="ar-KW" sz="2000" b="1" dirty="0" smtClean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والعمل على إنشاء قسم مخصص على الموقع الالكتروني للشركة لحوكمة الشركات بهدف تطوير آليات الإفصاح.</a:t>
            </a:r>
            <a:endParaRPr lang="ar-KW" sz="2000" b="1" dirty="0">
              <a:solidFill>
                <a:schemeClr val="tx2"/>
              </a:solidFill>
              <a:latin typeface="Calibri" pitchFamily="34" charset="0"/>
              <a:cs typeface="mohammad bold art 1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1A151-84BD-4E71-B744-C440629F458B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563" y="381001"/>
            <a:ext cx="3170956" cy="914400"/>
          </a:xfrm>
          <a:prstGeom prst="rect">
            <a:avLst/>
          </a:prstGeom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6154162"/>
            <a:ext cx="8001000" cy="68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Straight Connector 9"/>
          <p:cNvCxnSpPr/>
          <p:nvPr/>
        </p:nvCxnSpPr>
        <p:spPr>
          <a:xfrm>
            <a:off x="3563888" y="1268760"/>
            <a:ext cx="4970512" cy="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00416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91880" y="188640"/>
            <a:ext cx="5194919" cy="1228998"/>
          </a:xfrm>
        </p:spPr>
        <p:txBody>
          <a:bodyPr>
            <a:normAutofit/>
          </a:bodyPr>
          <a:lstStyle/>
          <a:p>
            <a:pPr algn="r" rtl="1" fontAlgn="base">
              <a:spcAft>
                <a:spcPct val="0"/>
              </a:spcAft>
            </a:pPr>
            <a:r>
              <a:rPr lang="ar-SA" sz="1900" b="1" dirty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القاعدة </a:t>
            </a:r>
            <a:r>
              <a:rPr lang="ar-SA" sz="1900" b="1" dirty="0" smtClean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الثامنة </a:t>
            </a:r>
            <a:r>
              <a:rPr lang="ar-SA" sz="1900" b="1" dirty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: احترام حقوق </a:t>
            </a:r>
            <a:r>
              <a:rPr lang="ar-SA" sz="1900" b="1" dirty="0" smtClean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المساهمين</a:t>
            </a:r>
            <a:r>
              <a:rPr lang="ar-SA" sz="1900" b="1" dirty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/>
            </a:r>
            <a:br>
              <a:rPr lang="ar-SA" sz="1900" b="1" dirty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</a:br>
            <a:r>
              <a:rPr lang="en-US" sz="1900" b="1" dirty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Respect the Rights of Shareholders</a:t>
            </a:r>
            <a:r>
              <a:rPr lang="en-US" sz="1400" dirty="0" smtClean="0"/>
              <a:t/>
            </a:r>
            <a:br>
              <a:rPr lang="en-US" sz="1400" dirty="0" smtClean="0"/>
            </a:br>
            <a:endParaRPr lang="ar-SA" sz="1400" b="1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016" y="1402493"/>
            <a:ext cx="8229600" cy="4525963"/>
          </a:xfrm>
        </p:spPr>
        <p:txBody>
          <a:bodyPr>
            <a:noAutofit/>
          </a:bodyPr>
          <a:lstStyle/>
          <a:p>
            <a:pPr algn="just" rtl="1" fontAlgn="base">
              <a:spcAft>
                <a:spcPct val="0"/>
              </a:spcAft>
              <a:buFont typeface="Wingdings" panose="05000000000000000000" pitchFamily="2" charset="2"/>
              <a:buChar char="q"/>
            </a:pPr>
            <a:r>
              <a:rPr lang="ar-KW" sz="2000" b="1" dirty="0" smtClean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تحديد </a:t>
            </a:r>
            <a:r>
              <a:rPr lang="ar-KW" sz="2000" b="1" dirty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وحماية الحقوق العامة </a:t>
            </a:r>
            <a:r>
              <a:rPr lang="ar-KW" sz="2000" b="1" dirty="0" smtClean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للمساهمين، </a:t>
            </a:r>
            <a:r>
              <a:rPr lang="ar-KW" sz="2000" b="1" dirty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وذلك لضمان العدالة والمساواة بين كافة المساهمين بغض النظر عن </a:t>
            </a:r>
            <a:r>
              <a:rPr lang="ar-KW" sz="2000" b="1" dirty="0" smtClean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مستوياتهم.</a:t>
            </a:r>
          </a:p>
          <a:p>
            <a:pPr algn="just" rtl="1" fontAlgn="base">
              <a:spcAft>
                <a:spcPct val="0"/>
              </a:spcAft>
            </a:pPr>
            <a:r>
              <a:rPr lang="ar-KW" sz="2000" b="1" dirty="0" smtClean="0">
                <a:latin typeface="Calibri" pitchFamily="34" charset="0"/>
                <a:cs typeface="mohammad bold art 1" pitchFamily="2" charset="-78"/>
              </a:rPr>
              <a:t>يجب </a:t>
            </a:r>
            <a:r>
              <a:rPr lang="ar-KW" sz="2000" b="1" dirty="0">
                <a:latin typeface="Calibri" pitchFamily="34" charset="0"/>
                <a:cs typeface="mohammad bold art 1" pitchFamily="2" charset="-78"/>
              </a:rPr>
              <a:t>أن يتضمن النظام الأساسي للشركة ولوائحها الداخلية الضوابط اللازمة لضمان ممارسة جميع المساهمين </a:t>
            </a:r>
            <a:r>
              <a:rPr lang="ar-KW" sz="2000" b="1" dirty="0" smtClean="0">
                <a:latin typeface="Calibri" pitchFamily="34" charset="0"/>
                <a:cs typeface="mohammad bold art 1" pitchFamily="2" charset="-78"/>
              </a:rPr>
              <a:t>لحقوقهم.</a:t>
            </a:r>
          </a:p>
          <a:p>
            <a:pPr algn="just" rtl="1" fontAlgn="base">
              <a:spcAft>
                <a:spcPct val="0"/>
              </a:spcAft>
            </a:pPr>
            <a:r>
              <a:rPr lang="ar-KW" sz="2000" b="1" dirty="0" smtClean="0">
                <a:latin typeface="Calibri" pitchFamily="34" charset="0"/>
                <a:cs typeface="mohammad bold art 1" pitchFamily="2" charset="-78"/>
              </a:rPr>
              <a:t>معاملة جميع المساهمين المالكين لذات النوع من الأسهم بالتساوي ودون تمييز.</a:t>
            </a:r>
            <a:endParaRPr lang="ar-KW" sz="2000" b="1" dirty="0">
              <a:latin typeface="Calibri" pitchFamily="34" charset="0"/>
              <a:cs typeface="mohammad bold art 1" pitchFamily="2" charset="-78"/>
            </a:endParaRPr>
          </a:p>
          <a:p>
            <a:pPr marL="0" indent="0" algn="just" rtl="1" fontAlgn="base">
              <a:spcAft>
                <a:spcPct val="0"/>
              </a:spcAft>
              <a:buNone/>
            </a:pPr>
            <a:endParaRPr lang="ar-KW" sz="800" b="1" u="sng" dirty="0">
              <a:solidFill>
                <a:schemeClr val="tx2"/>
              </a:solidFill>
              <a:latin typeface="Calibri" pitchFamily="34" charset="0"/>
              <a:cs typeface="mohammad bold art 1" pitchFamily="2" charset="-78"/>
            </a:endParaRPr>
          </a:p>
          <a:p>
            <a:pPr algn="just" rtl="1" fontAlgn="base">
              <a:spcAft>
                <a:spcPct val="0"/>
              </a:spcAft>
              <a:buFont typeface="Wingdings" panose="05000000000000000000" pitchFamily="2" charset="2"/>
              <a:buChar char="q"/>
            </a:pPr>
            <a:r>
              <a:rPr lang="ar-KW" sz="2000" b="1" dirty="0" smtClean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مراعاة </a:t>
            </a:r>
            <a:r>
              <a:rPr lang="ar-KW" sz="2000" b="1" dirty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الدقة والمتابعة المستمرة للبيانات الخاصة </a:t>
            </a:r>
            <a:r>
              <a:rPr lang="ar-KW" sz="2000" b="1" dirty="0" smtClean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بالمساهمين.</a:t>
            </a:r>
            <a:endParaRPr lang="ar-KW" sz="2000" b="1" dirty="0">
              <a:solidFill>
                <a:schemeClr val="tx2"/>
              </a:solidFill>
              <a:latin typeface="Calibri" pitchFamily="34" charset="0"/>
              <a:cs typeface="mohammad bold art 1" pitchFamily="2" charset="-78"/>
            </a:endParaRPr>
          </a:p>
          <a:p>
            <a:pPr algn="just" rtl="1" fontAlgn="base">
              <a:spcAft>
                <a:spcPct val="0"/>
              </a:spcAft>
            </a:pPr>
            <a:r>
              <a:rPr lang="ar-KW" sz="2000" b="1" dirty="0">
                <a:latin typeface="Calibri" pitchFamily="34" charset="0"/>
                <a:cs typeface="mohammad bold art 1" pitchFamily="2" charset="-78"/>
              </a:rPr>
              <a:t>إمساك سجل </a:t>
            </a:r>
            <a:r>
              <a:rPr lang="ar-KW" sz="2000" b="1" dirty="0" smtClean="0">
                <a:latin typeface="Calibri" pitchFamily="34" charset="0"/>
                <a:cs typeface="mohammad bold art 1" pitchFamily="2" charset="-78"/>
              </a:rPr>
              <a:t>للمساهمين.</a:t>
            </a:r>
            <a:endParaRPr lang="ar-KW" sz="2000" b="1" dirty="0">
              <a:latin typeface="Calibri" pitchFamily="34" charset="0"/>
              <a:cs typeface="mohammad bold art 1" pitchFamily="2" charset="-78"/>
            </a:endParaRPr>
          </a:p>
          <a:p>
            <a:pPr algn="just" rtl="1" fontAlgn="base">
              <a:spcAft>
                <a:spcPct val="0"/>
              </a:spcAft>
            </a:pPr>
            <a:r>
              <a:rPr lang="ar-KW" sz="2000" b="1" dirty="0">
                <a:latin typeface="Calibri" pitchFamily="34" charset="0"/>
                <a:cs typeface="mohammad bold art 1" pitchFamily="2" charset="-78"/>
              </a:rPr>
              <a:t>إمساك سجل لحملة السندات </a:t>
            </a:r>
            <a:r>
              <a:rPr lang="ar-KW" sz="2000" b="1" dirty="0" smtClean="0">
                <a:latin typeface="Calibri" pitchFamily="34" charset="0"/>
                <a:cs typeface="mohammad bold art 1" pitchFamily="2" charset="-78"/>
              </a:rPr>
              <a:t>والصكوك.</a:t>
            </a:r>
            <a:endParaRPr lang="en-US" sz="2000" b="1" dirty="0" smtClean="0">
              <a:latin typeface="Calibri" pitchFamily="34" charset="0"/>
              <a:cs typeface="mohammad bold art 1" pitchFamily="2" charset="-78"/>
            </a:endParaRPr>
          </a:p>
          <a:p>
            <a:pPr marL="0" indent="0" algn="just" rtl="1" fontAlgn="base">
              <a:spcAft>
                <a:spcPct val="0"/>
              </a:spcAft>
              <a:buNone/>
            </a:pPr>
            <a:endParaRPr lang="ar-KW" sz="800" b="1" dirty="0">
              <a:latin typeface="Calibri" pitchFamily="34" charset="0"/>
              <a:cs typeface="mohammad bold art 1" pitchFamily="2" charset="-78"/>
            </a:endParaRPr>
          </a:p>
          <a:p>
            <a:pPr algn="just" rtl="1" fontAlgn="base">
              <a:spcAft>
                <a:spcPct val="0"/>
              </a:spcAft>
              <a:buFont typeface="Wingdings" panose="05000000000000000000" pitchFamily="2" charset="2"/>
              <a:buChar char="q"/>
            </a:pPr>
            <a:r>
              <a:rPr lang="ar-KW" sz="2000" b="1" dirty="0" smtClean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تشجيع </a:t>
            </a:r>
            <a:r>
              <a:rPr lang="ar-KW" sz="2000" b="1" dirty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المساهمين على المشاركة والتصويت في الاجتماعات الخاصة بجمعيات </a:t>
            </a:r>
            <a:r>
              <a:rPr lang="ar-KW" sz="2000" b="1" dirty="0" smtClean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الشركة.</a:t>
            </a:r>
          </a:p>
          <a:p>
            <a:pPr marL="0" indent="0" algn="just" rtl="1" fontAlgn="base">
              <a:spcAft>
                <a:spcPct val="0"/>
              </a:spcAft>
              <a:buNone/>
            </a:pPr>
            <a:endParaRPr lang="ar-KW" sz="800" b="1" u="sng" dirty="0">
              <a:solidFill>
                <a:schemeClr val="tx2"/>
              </a:solidFill>
              <a:latin typeface="Calibri" pitchFamily="34" charset="0"/>
              <a:cs typeface="mohammad bold art 1" pitchFamily="2" charset="-78"/>
            </a:endParaRPr>
          </a:p>
          <a:p>
            <a:pPr marL="0" indent="0" algn="just" rtl="1" fontAlgn="base">
              <a:spcAft>
                <a:spcPct val="0"/>
              </a:spcAft>
              <a:buNone/>
            </a:pPr>
            <a:endParaRPr lang="ar-KW" sz="1600" u="sng" dirty="0">
              <a:solidFill>
                <a:schemeClr val="tx2"/>
              </a:solidFill>
              <a:latin typeface="Calibri" pitchFamily="34" charset="0"/>
              <a:cs typeface="mohammad bold art 1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1A151-84BD-4E71-B744-C440629F458B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563" y="381001"/>
            <a:ext cx="3170956" cy="914400"/>
          </a:xfrm>
          <a:prstGeom prst="rect">
            <a:avLst/>
          </a:prstGeom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6154162"/>
            <a:ext cx="8001000" cy="68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Straight Connector 9"/>
          <p:cNvCxnSpPr/>
          <p:nvPr/>
        </p:nvCxnSpPr>
        <p:spPr>
          <a:xfrm>
            <a:off x="3563888" y="1268760"/>
            <a:ext cx="4970512" cy="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10523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91880" y="188640"/>
            <a:ext cx="5194919" cy="1228998"/>
          </a:xfrm>
        </p:spPr>
        <p:txBody>
          <a:bodyPr>
            <a:normAutofit/>
          </a:bodyPr>
          <a:lstStyle/>
          <a:p>
            <a:pPr algn="r" rtl="1" fontAlgn="base">
              <a:spcAft>
                <a:spcPct val="0"/>
              </a:spcAft>
            </a:pPr>
            <a:r>
              <a:rPr lang="ar-SA" sz="1900" b="1" dirty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القاعدة التاسعة : إدراك دور أصحاب </a:t>
            </a:r>
            <a:r>
              <a:rPr lang="ar-SA" sz="1900" b="1" dirty="0" smtClean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المصالح</a:t>
            </a:r>
            <a:r>
              <a:rPr lang="ar-SA" sz="1900" b="1" dirty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/>
            </a:r>
            <a:br>
              <a:rPr lang="ar-SA" sz="1900" b="1" dirty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</a:br>
            <a:r>
              <a:rPr lang="en-US" sz="1900" b="1" dirty="0" err="1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Recognise</a:t>
            </a:r>
            <a:r>
              <a:rPr lang="en-US" sz="1900" b="1" dirty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 the Roles of Stakeholders</a:t>
            </a:r>
            <a:r>
              <a:rPr lang="en-US" sz="1400" dirty="0" smtClean="0"/>
              <a:t/>
            </a:r>
            <a:br>
              <a:rPr lang="en-US" sz="1400" dirty="0" smtClean="0"/>
            </a:br>
            <a:endParaRPr lang="ar-SA" sz="1400" b="1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706" y="1400365"/>
            <a:ext cx="8229600" cy="4525963"/>
          </a:xfrm>
        </p:spPr>
        <p:txBody>
          <a:bodyPr>
            <a:noAutofit/>
          </a:bodyPr>
          <a:lstStyle/>
          <a:p>
            <a:pPr algn="just" rtl="1" fontAlgn="base">
              <a:spcAft>
                <a:spcPct val="0"/>
              </a:spcAft>
              <a:buFont typeface="Wingdings" panose="05000000000000000000" pitchFamily="2" charset="2"/>
              <a:buChar char="q"/>
            </a:pPr>
            <a:r>
              <a:rPr lang="ar-KW" sz="2400" b="1" dirty="0" smtClean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وضع النظم </a:t>
            </a:r>
            <a:r>
              <a:rPr lang="ar-KW" sz="2400" b="1" dirty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والسياسات التي تكفل حماية حقوق أصحاب </a:t>
            </a:r>
            <a:r>
              <a:rPr lang="ar-KW" sz="2400" b="1" dirty="0" smtClean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المصالح.</a:t>
            </a:r>
          </a:p>
          <a:p>
            <a:pPr marL="0" indent="0" algn="just" rtl="1" fontAlgn="base">
              <a:spcAft>
                <a:spcPct val="0"/>
              </a:spcAft>
              <a:buNone/>
            </a:pPr>
            <a:endParaRPr lang="ar-KW" sz="2400" b="1" dirty="0" smtClean="0">
              <a:latin typeface="Calibri" pitchFamily="34" charset="0"/>
              <a:cs typeface="mohammad bold art 1" pitchFamily="2" charset="-78"/>
            </a:endParaRPr>
          </a:p>
          <a:p>
            <a:pPr algn="just" rtl="1" fontAlgn="base">
              <a:spcAft>
                <a:spcPct val="0"/>
              </a:spcAft>
              <a:buFont typeface="Wingdings" panose="05000000000000000000" pitchFamily="2" charset="2"/>
              <a:buChar char="q"/>
            </a:pPr>
            <a:r>
              <a:rPr lang="ar-KW" sz="2400" b="1" dirty="0" smtClean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العمل </a:t>
            </a:r>
            <a:r>
              <a:rPr lang="ar-KW" sz="2400" b="1" dirty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على تشجيع أصحاب المصالح على المشاركة في متابعة أنشطة الشركة </a:t>
            </a:r>
            <a:r>
              <a:rPr lang="ar-KW" sz="2400" b="1" dirty="0" smtClean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المختلفة.</a:t>
            </a:r>
          </a:p>
          <a:p>
            <a:pPr marL="0" indent="0" algn="just" rtl="1" fontAlgn="base">
              <a:spcAft>
                <a:spcPct val="0"/>
              </a:spcAft>
              <a:buNone/>
            </a:pPr>
            <a:endParaRPr lang="ar-KW" sz="2400" b="1" dirty="0" smtClean="0">
              <a:latin typeface="Calibri" pitchFamily="34" charset="0"/>
            </a:endParaRPr>
          </a:p>
          <a:p>
            <a:pPr marL="0" indent="0" algn="just" rtl="1" fontAlgn="base">
              <a:spcAft>
                <a:spcPct val="0"/>
              </a:spcAft>
              <a:buNone/>
            </a:pPr>
            <a:endParaRPr lang="ar-KW" sz="1600" u="sng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1A151-84BD-4E71-B744-C440629F458B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563" y="381001"/>
            <a:ext cx="3170956" cy="914400"/>
          </a:xfrm>
          <a:prstGeom prst="rect">
            <a:avLst/>
          </a:prstGeom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6154162"/>
            <a:ext cx="8001000" cy="68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Straight Connector 9"/>
          <p:cNvCxnSpPr/>
          <p:nvPr/>
        </p:nvCxnSpPr>
        <p:spPr>
          <a:xfrm>
            <a:off x="3563888" y="1268760"/>
            <a:ext cx="4970512" cy="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63049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91880" y="188640"/>
            <a:ext cx="5194919" cy="1228998"/>
          </a:xfrm>
        </p:spPr>
        <p:txBody>
          <a:bodyPr>
            <a:normAutofit/>
          </a:bodyPr>
          <a:lstStyle/>
          <a:p>
            <a:pPr algn="r" rtl="1" fontAlgn="base">
              <a:spcAft>
                <a:spcPct val="0"/>
              </a:spcAft>
            </a:pPr>
            <a:r>
              <a:rPr lang="ar-SA" sz="1900" b="1" dirty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القاعدة العاشرة : تعزيز وتحسين </a:t>
            </a:r>
            <a:r>
              <a:rPr lang="ar-SA" sz="1900" b="1" dirty="0" smtClean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الأداء</a:t>
            </a:r>
            <a:r>
              <a:rPr lang="ar-SA" sz="1900" b="1" dirty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/>
            </a:r>
            <a:br>
              <a:rPr lang="ar-SA" sz="1900" b="1" dirty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</a:br>
            <a:r>
              <a:rPr lang="en-US" sz="1900" b="1" dirty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Encourage and Enhance </a:t>
            </a:r>
            <a:r>
              <a:rPr lang="en-US" sz="1900" b="1" dirty="0" smtClean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Performance</a:t>
            </a:r>
            <a:r>
              <a:rPr lang="en-US" sz="1400" dirty="0" smtClean="0">
                <a:cs typeface="mohammad bold art 1" pitchFamily="2" charset="-78"/>
              </a:rPr>
              <a:t/>
            </a:r>
            <a:br>
              <a:rPr lang="en-US" sz="1400" dirty="0" smtClean="0">
                <a:cs typeface="mohammad bold art 1" pitchFamily="2" charset="-78"/>
              </a:rPr>
            </a:br>
            <a:endParaRPr lang="ar-SA" sz="1400" b="1" dirty="0">
              <a:solidFill>
                <a:schemeClr val="tx2"/>
              </a:solidFill>
              <a:latin typeface="Calibri" pitchFamily="34" charset="0"/>
              <a:cs typeface="mohammad bold art 1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" y="1415854"/>
            <a:ext cx="8617396" cy="4525963"/>
          </a:xfrm>
        </p:spPr>
        <p:txBody>
          <a:bodyPr>
            <a:noAutofit/>
          </a:bodyPr>
          <a:lstStyle/>
          <a:p>
            <a:pPr algn="just" rtl="1" fontAlgn="base">
              <a:spcAft>
                <a:spcPct val="0"/>
              </a:spcAft>
              <a:buFont typeface="Wingdings" panose="05000000000000000000" pitchFamily="2" charset="2"/>
              <a:buChar char="q"/>
            </a:pPr>
            <a:r>
              <a:rPr lang="ar-KW" sz="2400" b="1" dirty="0" smtClean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وضع </a:t>
            </a:r>
            <a:r>
              <a:rPr lang="ar-KW" sz="2400" b="1" dirty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الآليات التي تتيح حصول كل من أعضاء مجلس الإدارة والإدارة التنفيذية على برامج ودورات تدريبية بشكل </a:t>
            </a:r>
            <a:r>
              <a:rPr lang="ar-KW" sz="2400" b="1" dirty="0" smtClean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مستمر.</a:t>
            </a:r>
          </a:p>
          <a:p>
            <a:pPr marL="0" indent="0" algn="just" rtl="1" fontAlgn="base">
              <a:spcAft>
                <a:spcPct val="0"/>
              </a:spcAft>
              <a:buNone/>
            </a:pPr>
            <a:endParaRPr lang="ar-KW" sz="1000" b="1" u="sng" dirty="0" smtClean="0">
              <a:solidFill>
                <a:schemeClr val="tx2"/>
              </a:solidFill>
              <a:latin typeface="Calibri" pitchFamily="34" charset="0"/>
              <a:cs typeface="mohammad bold art 1" pitchFamily="2" charset="-78"/>
            </a:endParaRPr>
          </a:p>
          <a:p>
            <a:pPr algn="just" rtl="1" fontAlgn="base">
              <a:spcAft>
                <a:spcPct val="0"/>
              </a:spcAft>
              <a:buFont typeface="Wingdings" panose="05000000000000000000" pitchFamily="2" charset="2"/>
              <a:buChar char="q"/>
            </a:pPr>
            <a:r>
              <a:rPr lang="ar-KW" sz="2400" b="1" dirty="0" smtClean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وضع </a:t>
            </a:r>
            <a:r>
              <a:rPr lang="ar-KW" sz="2400" b="1" dirty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نظم وآليات لتقييم أداء مجلس الإدارة </a:t>
            </a:r>
            <a:r>
              <a:rPr lang="ar-KW" sz="2400" b="1" dirty="0" smtClean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ككل، </a:t>
            </a:r>
            <a:r>
              <a:rPr lang="ar-KW" sz="2400" b="1" dirty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وأداء كل عضو من أعضاء مجلس الإدارة والإدارة </a:t>
            </a:r>
            <a:r>
              <a:rPr lang="ar-KW" sz="2400" b="1" dirty="0" smtClean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التنفيذية من خلال مؤشرات نوعية ومؤشرات كمية.</a:t>
            </a:r>
          </a:p>
          <a:p>
            <a:pPr marL="0" indent="0" algn="just" rtl="1" fontAlgn="base">
              <a:spcAft>
                <a:spcPct val="0"/>
              </a:spcAft>
              <a:buNone/>
            </a:pPr>
            <a:endParaRPr lang="ar-KW" sz="1000" b="1" dirty="0" smtClean="0">
              <a:solidFill>
                <a:schemeClr val="tx2"/>
              </a:solidFill>
              <a:latin typeface="Calibri" pitchFamily="34" charset="0"/>
              <a:cs typeface="mohammad bold art 1" pitchFamily="2" charset="-78"/>
            </a:endParaRPr>
          </a:p>
          <a:p>
            <a:pPr algn="just" rtl="1" fontAlgn="base">
              <a:spcAft>
                <a:spcPct val="0"/>
              </a:spcAft>
              <a:buFont typeface="Wingdings" panose="05000000000000000000" pitchFamily="2" charset="2"/>
              <a:buChar char="q"/>
            </a:pPr>
            <a:r>
              <a:rPr lang="ar-KW" sz="2400" b="1" dirty="0" smtClean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خلق ثقافة القيم المؤسسية لدى </a:t>
            </a:r>
            <a:r>
              <a:rPr lang="ar-KW" sz="2400" b="1" dirty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العاملين في </a:t>
            </a:r>
            <a:r>
              <a:rPr lang="ar-KW" sz="2400" b="1" dirty="0" smtClean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الشركة، </a:t>
            </a:r>
            <a:r>
              <a:rPr lang="ar-KW" sz="2400" b="1" dirty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وذلك من خلال العمل الدائم على تحقيق الأهداف الاستراتيجية </a:t>
            </a:r>
            <a:r>
              <a:rPr lang="ar-KW" sz="2400" b="1" dirty="0" smtClean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للشركة، </a:t>
            </a:r>
            <a:r>
              <a:rPr lang="ar-KW" sz="2400" b="1" dirty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وتحسين معدلات </a:t>
            </a:r>
            <a:r>
              <a:rPr lang="ar-KW" sz="2400" b="1" dirty="0" smtClean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الأداء، </a:t>
            </a:r>
            <a:r>
              <a:rPr lang="ar-KW" sz="2400" b="1" dirty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والالتزام بالقوانين والتعليمات وخاصة قواعد </a:t>
            </a:r>
            <a:r>
              <a:rPr lang="ar-KW" sz="2400" b="1" dirty="0" smtClean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الحوكمة.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1A151-84BD-4E71-B744-C440629F458B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563" y="381001"/>
            <a:ext cx="3170956" cy="914400"/>
          </a:xfrm>
          <a:prstGeom prst="rect">
            <a:avLst/>
          </a:prstGeom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6154162"/>
            <a:ext cx="8001000" cy="68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Straight Connector 9"/>
          <p:cNvCxnSpPr/>
          <p:nvPr/>
        </p:nvCxnSpPr>
        <p:spPr>
          <a:xfrm>
            <a:off x="3563888" y="1268760"/>
            <a:ext cx="4970512" cy="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28376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09874" y="274638"/>
            <a:ext cx="5876925" cy="1143000"/>
          </a:xfrm>
        </p:spPr>
        <p:txBody>
          <a:bodyPr>
            <a:normAutofit/>
          </a:bodyPr>
          <a:lstStyle/>
          <a:p>
            <a:pPr algn="r" rtl="1"/>
            <a:r>
              <a:rPr lang="ar-KW" sz="4000" dirty="0" smtClean="0">
                <a:solidFill>
                  <a:schemeClr val="tx2"/>
                </a:solidFill>
                <a:cs typeface="mohammad bold art 1" pitchFamily="2" charset="-78"/>
              </a:rPr>
              <a:t>مقدمة</a:t>
            </a:r>
            <a:endParaRPr lang="en-US" sz="4000" dirty="0">
              <a:solidFill>
                <a:schemeClr val="tx2"/>
              </a:solidFill>
              <a:cs typeface="mohammad bold art 1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" y="1440393"/>
            <a:ext cx="8229600" cy="4745375"/>
          </a:xfrm>
        </p:spPr>
        <p:txBody>
          <a:bodyPr>
            <a:normAutofit/>
          </a:bodyPr>
          <a:lstStyle/>
          <a:p>
            <a:pPr marL="0" indent="0" algn="just" rtl="1">
              <a:buNone/>
            </a:pPr>
            <a:endParaRPr lang="ar-KW" sz="1100" dirty="0" smtClean="0"/>
          </a:p>
          <a:p>
            <a:pPr marL="0" indent="0" algn="just" rtl="1">
              <a:buNone/>
            </a:pPr>
            <a:r>
              <a:rPr lang="ar-KW" sz="2800" dirty="0" smtClean="0">
                <a:cs typeface="mohammad bold art 1" pitchFamily="2" charset="-78"/>
              </a:rPr>
              <a:t>إ</a:t>
            </a:r>
            <a:r>
              <a:rPr lang="ar-SA" sz="2800" dirty="0" smtClean="0">
                <a:cs typeface="mohammad bold art 1" pitchFamily="2" charset="-78"/>
              </a:rPr>
              <a:t>ن هيئة </a:t>
            </a:r>
            <a:r>
              <a:rPr lang="ar-KW" sz="2800" dirty="0" smtClean="0">
                <a:cs typeface="mohammad bold art 1" pitchFamily="2" charset="-78"/>
              </a:rPr>
              <a:t>أسواق المال </a:t>
            </a:r>
            <a:r>
              <a:rPr lang="ar-SA" sz="2800" dirty="0" smtClean="0">
                <a:cs typeface="mohammad bold art 1" pitchFamily="2" charset="-78"/>
              </a:rPr>
              <a:t>منذ </a:t>
            </a:r>
            <a:r>
              <a:rPr lang="ar-SA" sz="2800" dirty="0">
                <a:cs typeface="mohammad bold art 1" pitchFamily="2" charset="-78"/>
              </a:rPr>
              <a:t>تأسيسها تبذل قصارى جهدها </a:t>
            </a:r>
            <a:r>
              <a:rPr lang="ar-KW" sz="2800" dirty="0" smtClean="0">
                <a:cs typeface="mohammad bold art 1" pitchFamily="2" charset="-78"/>
              </a:rPr>
              <a:t>ل</a:t>
            </a:r>
            <a:r>
              <a:rPr lang="ar-SA" sz="2800" dirty="0" smtClean="0">
                <a:cs typeface="mohammad bold art 1" pitchFamily="2" charset="-78"/>
              </a:rPr>
              <a:t>إرساء </a:t>
            </a:r>
            <a:r>
              <a:rPr lang="ar-SA" sz="2800" dirty="0">
                <a:cs typeface="mohammad bold art 1" pitchFamily="2" charset="-78"/>
              </a:rPr>
              <a:t>قواعد الشفافية والإفصاح التي تعزز من استقرار ونمو </a:t>
            </a:r>
            <a:r>
              <a:rPr lang="ar-SA" sz="2800" dirty="0" smtClean="0">
                <a:cs typeface="mohammad bold art 1" pitchFamily="2" charset="-78"/>
              </a:rPr>
              <a:t>السوق، </a:t>
            </a:r>
            <a:r>
              <a:rPr lang="ar-SA" sz="2800" dirty="0">
                <a:cs typeface="mohammad bold art 1" pitchFamily="2" charset="-78"/>
              </a:rPr>
              <a:t>واستمراراً لهذا النهج ومواكبة التطور في معايير الرقابة الدولية فقد قامت الهيئة بإصدار اللائحة التنفيذية الجديدة لهيئة أسواق المال والتي تعد بمثابة </a:t>
            </a:r>
            <a:r>
              <a:rPr lang="ar-KW" sz="2800" dirty="0">
                <a:cs typeface="mohammad bold art 1" pitchFamily="2" charset="-78"/>
              </a:rPr>
              <a:t>إ</a:t>
            </a:r>
            <a:r>
              <a:rPr lang="ar-SA" sz="2800" dirty="0">
                <a:cs typeface="mohammad bold art 1" pitchFamily="2" charset="-78"/>
              </a:rPr>
              <a:t>علان انطلاق سوق الأعمال الكويتي لمرحلة جديدة من التنظيم والرقابة والتي تم استسقاء أساس الأفكار فيها من أفضل الممارسات </a:t>
            </a:r>
            <a:r>
              <a:rPr lang="ar-SA" sz="2800" dirty="0" smtClean="0">
                <a:cs typeface="mohammad bold art 1" pitchFamily="2" charset="-78"/>
              </a:rPr>
              <a:t>التنظيمية</a:t>
            </a:r>
            <a:r>
              <a:rPr lang="en-US" sz="2800" dirty="0" smtClean="0">
                <a:cs typeface="mohammad bold art 1" pitchFamily="2" charset="-78"/>
              </a:rPr>
              <a:t> </a:t>
            </a:r>
            <a:r>
              <a:rPr lang="ar-SA" sz="2800" dirty="0" smtClean="0">
                <a:cs typeface="mohammad bold art 1" pitchFamily="2" charset="-78"/>
              </a:rPr>
              <a:t>والرقابية</a:t>
            </a:r>
            <a:r>
              <a:rPr lang="en-US" sz="2800" dirty="0" smtClean="0">
                <a:cs typeface="mohammad bold art 1" pitchFamily="2" charset="-78"/>
              </a:rPr>
              <a:t> </a:t>
            </a:r>
            <a:r>
              <a:rPr lang="ar-SA" sz="2800" dirty="0" smtClean="0">
                <a:cs typeface="mohammad bold art 1" pitchFamily="2" charset="-78"/>
              </a:rPr>
              <a:t>العالمية</a:t>
            </a:r>
            <a:r>
              <a:rPr lang="ar-KW" sz="2800" dirty="0" smtClean="0">
                <a:cs typeface="mohammad bold art 1" pitchFamily="2" charset="-78"/>
              </a:rPr>
              <a:t>.</a:t>
            </a:r>
            <a:endParaRPr lang="en-US" sz="2800" dirty="0" smtClean="0">
              <a:cs typeface="mohammad bold art 1" pitchFamily="2" charset="-78"/>
            </a:endParaRPr>
          </a:p>
          <a:p>
            <a:pPr marL="0" indent="0" algn="just" rtl="1">
              <a:buNone/>
            </a:pPr>
            <a:r>
              <a:rPr lang="ar-SA" sz="2800" dirty="0" smtClean="0">
                <a:cs typeface="mohammad bold art 1" pitchFamily="2" charset="-78"/>
              </a:rPr>
              <a:t> </a:t>
            </a:r>
            <a:r>
              <a:rPr lang="ar-SA" sz="2800" dirty="0" smtClean="0">
                <a:solidFill>
                  <a:schemeClr val="bg1"/>
                </a:solidFill>
                <a:cs typeface="mohammad bold art 1" pitchFamily="2" charset="-78"/>
              </a:rPr>
              <a:t>.</a:t>
            </a:r>
            <a:r>
              <a:rPr lang="ar-SA" sz="2800" dirty="0">
                <a:cs typeface="mohammad bold art 1" pitchFamily="2" charset="-78"/>
              </a:rPr>
              <a:t/>
            </a:r>
            <a:br>
              <a:rPr lang="ar-SA" sz="2800" dirty="0">
                <a:cs typeface="mohammad bold art 1" pitchFamily="2" charset="-78"/>
              </a:rPr>
            </a:br>
            <a:endParaRPr lang="ar-KW" sz="2800" dirty="0">
              <a:solidFill>
                <a:schemeClr val="tx2"/>
              </a:solidFill>
              <a:latin typeface="Calibri" pitchFamily="34" charset="0"/>
              <a:cs typeface="mohammad bold art 1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1A151-84BD-4E71-B744-C440629F458B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332656"/>
            <a:ext cx="3170956" cy="914400"/>
          </a:xfrm>
          <a:prstGeom prst="rect">
            <a:avLst/>
          </a:prstGeom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6154162"/>
            <a:ext cx="8001000" cy="68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2" name="Straight Connector 11"/>
          <p:cNvCxnSpPr/>
          <p:nvPr/>
        </p:nvCxnSpPr>
        <p:spPr>
          <a:xfrm>
            <a:off x="3705944" y="1268760"/>
            <a:ext cx="4970512" cy="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76413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7864" y="188640"/>
            <a:ext cx="5338935" cy="1228998"/>
          </a:xfrm>
        </p:spPr>
        <p:txBody>
          <a:bodyPr>
            <a:normAutofit/>
          </a:bodyPr>
          <a:lstStyle/>
          <a:p>
            <a:pPr algn="r" rtl="1" fontAlgn="base">
              <a:spcAft>
                <a:spcPct val="0"/>
              </a:spcAft>
            </a:pPr>
            <a:r>
              <a:rPr lang="ar-SA" sz="1600" b="1" dirty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القاعدة الحادية عشر : التركيز على أهمية المسؤولية </a:t>
            </a:r>
            <a:r>
              <a:rPr lang="ar-SA" sz="1600" b="1" dirty="0" smtClean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الاجتماعية</a:t>
            </a:r>
            <a:r>
              <a:rPr lang="ar-SA" sz="1600" b="1" dirty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/>
            </a:r>
            <a:br>
              <a:rPr lang="ar-SA" sz="1600" b="1" dirty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</a:br>
            <a:r>
              <a:rPr lang="en-US" sz="1600" b="1" dirty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Focus on the Importance of Corporate Social Responsibility</a:t>
            </a:r>
            <a:r>
              <a:rPr lang="en-US" sz="1600" dirty="0" smtClean="0">
                <a:cs typeface="mohammad bold art 1" pitchFamily="2" charset="-78"/>
              </a:rPr>
              <a:t/>
            </a:r>
            <a:br>
              <a:rPr lang="en-US" sz="1600" dirty="0" smtClean="0">
                <a:cs typeface="mohammad bold art 1" pitchFamily="2" charset="-78"/>
              </a:rPr>
            </a:br>
            <a:endParaRPr lang="ar-SA" sz="1600" b="1" dirty="0">
              <a:solidFill>
                <a:schemeClr val="tx2"/>
              </a:solidFill>
              <a:latin typeface="Calibri" pitchFamily="34" charset="0"/>
              <a:cs typeface="mohammad bold art 1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Autofit/>
          </a:bodyPr>
          <a:lstStyle/>
          <a:p>
            <a:pPr algn="just" rtl="1" fontAlgn="base">
              <a:spcAft>
                <a:spcPct val="0"/>
              </a:spcAft>
              <a:buFont typeface="Wingdings" panose="05000000000000000000" pitchFamily="2" charset="2"/>
              <a:buChar char="q"/>
            </a:pPr>
            <a:r>
              <a:rPr lang="ar-KW" sz="2400" b="1" dirty="0" smtClean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وضع </a:t>
            </a:r>
            <a:r>
              <a:rPr lang="ar-KW" sz="2400" b="1" dirty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سياسة تكفل تحقيق التوازن بين كل من أهداف الشركة وأهداف </a:t>
            </a:r>
            <a:r>
              <a:rPr lang="ar-KW" sz="2400" b="1" dirty="0" smtClean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المجتمع.</a:t>
            </a:r>
          </a:p>
          <a:p>
            <a:pPr marL="0" indent="0" algn="just" rtl="1" fontAlgn="base">
              <a:spcAft>
                <a:spcPct val="0"/>
              </a:spcAft>
              <a:buNone/>
            </a:pPr>
            <a:endParaRPr lang="ar-KW" sz="2400" b="1" u="sng" dirty="0" smtClean="0">
              <a:solidFill>
                <a:schemeClr val="tx2"/>
              </a:solidFill>
              <a:latin typeface="Calibri" pitchFamily="34" charset="0"/>
              <a:cs typeface="mohammad bold art 1" pitchFamily="2" charset="-78"/>
            </a:endParaRPr>
          </a:p>
          <a:p>
            <a:pPr algn="just" rtl="1" fontAlgn="base">
              <a:spcAft>
                <a:spcPct val="0"/>
              </a:spcAft>
              <a:buFont typeface="Wingdings" panose="05000000000000000000" pitchFamily="2" charset="2"/>
              <a:buChar char="q"/>
            </a:pPr>
            <a:r>
              <a:rPr lang="ar-KW" sz="2400" b="1" dirty="0" smtClean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وضع </a:t>
            </a:r>
            <a:r>
              <a:rPr lang="ar-KW" sz="2400" b="1" dirty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البرامج والآليات التي </a:t>
            </a:r>
            <a:r>
              <a:rPr lang="ar-KW" sz="2400" b="1" dirty="0" smtClean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تساعد على </a:t>
            </a:r>
            <a:r>
              <a:rPr lang="ar-KW" sz="2400" b="1" dirty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إبراز جهود الشركة المبذولة في مجال العمل </a:t>
            </a:r>
            <a:r>
              <a:rPr lang="ar-KW" sz="2400" b="1" dirty="0" smtClean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الاجتماعي.</a:t>
            </a:r>
            <a:endParaRPr lang="ar-KW" sz="2400" b="1" dirty="0">
              <a:solidFill>
                <a:schemeClr val="tx2"/>
              </a:solidFill>
              <a:latin typeface="Calibri" pitchFamily="34" charset="0"/>
              <a:cs typeface="mohammad bold art 1" pitchFamily="2" charset="-78"/>
            </a:endParaRPr>
          </a:p>
          <a:p>
            <a:pPr marL="0" indent="0" algn="just" rtl="1" fontAlgn="base">
              <a:spcAft>
                <a:spcPct val="0"/>
              </a:spcAft>
              <a:buNone/>
            </a:pPr>
            <a:endParaRPr lang="ar-KW" sz="2400" u="sng" dirty="0" smtClean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1A151-84BD-4E71-B744-C440629F458B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908" y="345939"/>
            <a:ext cx="3170956" cy="914400"/>
          </a:xfrm>
          <a:prstGeom prst="rect">
            <a:avLst/>
          </a:prstGeom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6154162"/>
            <a:ext cx="8001000" cy="68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Straight Connector 9"/>
          <p:cNvCxnSpPr/>
          <p:nvPr/>
        </p:nvCxnSpPr>
        <p:spPr>
          <a:xfrm>
            <a:off x="3563888" y="1268760"/>
            <a:ext cx="4970512" cy="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44429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7864" y="188640"/>
            <a:ext cx="5338935" cy="1228998"/>
          </a:xfrm>
        </p:spPr>
        <p:txBody>
          <a:bodyPr>
            <a:normAutofit/>
          </a:bodyPr>
          <a:lstStyle/>
          <a:p>
            <a:pPr algn="r" rtl="1" fontAlgn="base">
              <a:spcAft>
                <a:spcPct val="0"/>
              </a:spcAft>
            </a:pPr>
            <a:r>
              <a:rPr lang="ar-SA" sz="2800" b="1" dirty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متطلبات رقابية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Autofit/>
          </a:bodyPr>
          <a:lstStyle/>
          <a:p>
            <a:pPr algn="just" rtl="1" fontAlgn="base">
              <a:spcAft>
                <a:spcPct val="0"/>
              </a:spcAft>
            </a:pPr>
            <a:r>
              <a:rPr lang="ar-KW" sz="2400" b="1" dirty="0" smtClean="0">
                <a:latin typeface="Calibri" pitchFamily="34" charset="0"/>
                <a:cs typeface="mohammad bold art 1" pitchFamily="2" charset="-78"/>
              </a:rPr>
              <a:t>يتعين </a:t>
            </a:r>
            <a:r>
              <a:rPr lang="ar-KW" sz="2400" b="1" dirty="0">
                <a:latin typeface="Calibri" pitchFamily="34" charset="0"/>
                <a:cs typeface="mohammad bold art 1" pitchFamily="2" charset="-78"/>
              </a:rPr>
              <a:t>أن يتم تزويد الهيئة – قطاع الاشراف : إدارة تنظيم وحوكمة الشركات - </a:t>
            </a:r>
            <a:r>
              <a:rPr lang="ar-KW" sz="2400" b="1" u="sng" dirty="0">
                <a:latin typeface="Calibri" pitchFamily="34" charset="0"/>
                <a:cs typeface="mohammad bold art 1" pitchFamily="2" charset="-78"/>
              </a:rPr>
              <a:t>بشكل سنوي</a:t>
            </a:r>
            <a:r>
              <a:rPr lang="ar-KW" sz="2400" b="1" dirty="0">
                <a:latin typeface="Calibri" pitchFamily="34" charset="0"/>
                <a:cs typeface="mohammad bold art 1" pitchFamily="2" charset="-78"/>
              </a:rPr>
              <a:t> بما يفيد تنفيذ المتطلبات الواردة في قواعد حوكمة الشركات الصادرة عن الهيئة على أن يقدم أول تقرير في مدة أقصاها </a:t>
            </a:r>
            <a:r>
              <a:rPr lang="ar-KW" sz="2400" b="1" u="sng" dirty="0">
                <a:latin typeface="Calibri" pitchFamily="34" charset="0"/>
                <a:cs typeface="mohammad bold art 1" pitchFamily="2" charset="-78"/>
              </a:rPr>
              <a:t>عشرة أيام عمل</a:t>
            </a:r>
            <a:r>
              <a:rPr lang="ar-KW" sz="2400" b="1" dirty="0">
                <a:latin typeface="Calibri" pitchFamily="34" charset="0"/>
                <a:cs typeface="mohammad bold art 1" pitchFamily="2" charset="-78"/>
              </a:rPr>
              <a:t> من تاريخ نفاذ هذه القواعد </a:t>
            </a:r>
            <a:r>
              <a:rPr lang="ar-KW" sz="2400" b="1" u="sng" dirty="0">
                <a:latin typeface="Calibri" pitchFamily="34" charset="0"/>
                <a:cs typeface="mohammad bold art 1" pitchFamily="2" charset="-78"/>
              </a:rPr>
              <a:t>في 30 </a:t>
            </a:r>
            <a:r>
              <a:rPr lang="ar-KW" sz="2400" b="1" u="sng" dirty="0" smtClean="0">
                <a:latin typeface="Calibri" pitchFamily="34" charset="0"/>
                <a:cs typeface="mohammad bold art 1" pitchFamily="2" charset="-78"/>
              </a:rPr>
              <a:t>/6/ 2016.</a:t>
            </a:r>
            <a:endParaRPr lang="ar-KW" sz="2400" b="1" dirty="0">
              <a:latin typeface="Calibri" pitchFamily="34" charset="0"/>
              <a:cs typeface="mohammad bold art 1" pitchFamily="2" charset="-78"/>
            </a:endParaRPr>
          </a:p>
          <a:p>
            <a:pPr algn="just" rtl="1" fontAlgn="base">
              <a:spcAft>
                <a:spcPct val="0"/>
              </a:spcAft>
            </a:pPr>
            <a:r>
              <a:rPr lang="ar-KW" sz="2400" b="1" dirty="0" smtClean="0">
                <a:latin typeface="Calibri" pitchFamily="34" charset="0"/>
                <a:cs typeface="mohammad bold art 1" pitchFamily="2" charset="-78"/>
              </a:rPr>
              <a:t>يحق </a:t>
            </a:r>
            <a:r>
              <a:rPr lang="ar-KW" sz="2400" b="1" dirty="0">
                <a:latin typeface="Calibri" pitchFamily="34" charset="0"/>
                <a:cs typeface="mohammad bold art 1" pitchFamily="2" charset="-78"/>
              </a:rPr>
              <a:t>للهيئة أن تطلب تزويدها بأية معلومات أو بيانات إضافية تراها لازمة للتأكد من مدى الالتزام بكافة المتطلبات الواردة في هذه </a:t>
            </a:r>
            <a:r>
              <a:rPr lang="ar-KW" sz="2400" b="1" dirty="0" smtClean="0">
                <a:latin typeface="Calibri" pitchFamily="34" charset="0"/>
                <a:cs typeface="mohammad bold art 1" pitchFamily="2" charset="-78"/>
              </a:rPr>
              <a:t>القواعد.</a:t>
            </a:r>
          </a:p>
          <a:p>
            <a:pPr algn="just" rtl="1" fontAlgn="base">
              <a:spcAft>
                <a:spcPct val="0"/>
              </a:spcAft>
            </a:pPr>
            <a:r>
              <a:rPr lang="ar-KW" sz="2400" b="1" dirty="0" smtClean="0">
                <a:latin typeface="Calibri" pitchFamily="34" charset="0"/>
                <a:cs typeface="mohammad bold art 1" pitchFamily="2" charset="-78"/>
              </a:rPr>
              <a:t>إن هيئة أسواق المال في مرحلة الانتهاء من شكل التقارير المتنوعة الخاصة </a:t>
            </a:r>
            <a:r>
              <a:rPr lang="ar-KW" sz="2400" b="1" dirty="0" err="1" smtClean="0">
                <a:latin typeface="Calibri" pitchFamily="34" charset="0"/>
                <a:cs typeface="mohammad bold art 1" pitchFamily="2" charset="-78"/>
              </a:rPr>
              <a:t>بحوكمة</a:t>
            </a:r>
            <a:r>
              <a:rPr lang="ar-KW" sz="2400" b="1" dirty="0" smtClean="0">
                <a:latin typeface="Calibri" pitchFamily="34" charset="0"/>
                <a:cs typeface="mohammad bold art 1" pitchFamily="2" charset="-78"/>
              </a:rPr>
              <a:t> الشركات وآلية متابعتها.</a:t>
            </a:r>
            <a:endParaRPr lang="ar-KW" sz="2400" b="1" dirty="0">
              <a:latin typeface="Calibri" pitchFamily="34" charset="0"/>
              <a:cs typeface="mohammad bold art 1" pitchFamily="2" charset="-78"/>
            </a:endParaRPr>
          </a:p>
          <a:p>
            <a:pPr algn="just" rtl="1" fontAlgn="base">
              <a:spcAft>
                <a:spcPct val="0"/>
              </a:spcAft>
            </a:pPr>
            <a:endParaRPr lang="ar-KW" sz="2400" b="1" dirty="0">
              <a:latin typeface="Calibr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1A151-84BD-4E71-B744-C440629F458B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563" y="381001"/>
            <a:ext cx="3170956" cy="914400"/>
          </a:xfrm>
          <a:prstGeom prst="rect">
            <a:avLst/>
          </a:prstGeom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6154162"/>
            <a:ext cx="8001000" cy="68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Straight Connector 9"/>
          <p:cNvCxnSpPr/>
          <p:nvPr/>
        </p:nvCxnSpPr>
        <p:spPr>
          <a:xfrm>
            <a:off x="3563888" y="1268760"/>
            <a:ext cx="4970512" cy="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49929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6064" y="2463031"/>
            <a:ext cx="7772400" cy="1470025"/>
          </a:xfrm>
        </p:spPr>
        <p:txBody>
          <a:bodyPr>
            <a:normAutofit/>
          </a:bodyPr>
          <a:lstStyle/>
          <a:p>
            <a:pPr rtl="1"/>
            <a:r>
              <a:rPr lang="ar-KW" sz="6600" b="1" dirty="0" smtClean="0">
                <a:solidFill>
                  <a:srgbClr val="8C8A26"/>
                </a:solidFill>
                <a:cs typeface="mohammad bold art 1" pitchFamily="2" charset="-78"/>
              </a:rPr>
              <a:t>شــكــراً</a:t>
            </a:r>
            <a:endParaRPr lang="en-GB" sz="6600" dirty="0">
              <a:cs typeface="mohammad bold art 1" pitchFamily="2" charset="-78"/>
            </a:endParaRPr>
          </a:p>
        </p:txBody>
      </p:sp>
      <p:pic>
        <p:nvPicPr>
          <p:cNvPr id="6" name="Picture 5" descr="Picture 3.png"/>
          <p:cNvPicPr>
            <a:picLocks noChangeAspect="1"/>
          </p:cNvPicPr>
          <p:nvPr/>
        </p:nvPicPr>
        <p:blipFill rotWithShape="1">
          <a:blip r:embed="rId2" cstate="print"/>
          <a:srcRect r="75690"/>
          <a:stretch/>
        </p:blipFill>
        <p:spPr>
          <a:xfrm>
            <a:off x="1" y="0"/>
            <a:ext cx="2222937" cy="6858000"/>
          </a:xfrm>
          <a:prstGeom prst="rect">
            <a:avLst/>
          </a:prstGeom>
          <a:ln w="28575">
            <a:noFill/>
          </a:ln>
        </p:spPr>
      </p:pic>
    </p:spTree>
    <p:extLst>
      <p:ext uri="{BB962C8B-B14F-4D97-AF65-F5344CB8AC3E}">
        <p14:creationId xmlns:p14="http://schemas.microsoft.com/office/powerpoint/2010/main" val="847386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09874" y="274638"/>
            <a:ext cx="5876925" cy="1143000"/>
          </a:xfrm>
        </p:spPr>
        <p:txBody>
          <a:bodyPr>
            <a:normAutofit/>
          </a:bodyPr>
          <a:lstStyle/>
          <a:p>
            <a:pPr algn="r" rtl="1"/>
            <a:r>
              <a:rPr lang="ar-KW" sz="3200" b="1" dirty="0" smtClean="0">
                <a:solidFill>
                  <a:schemeClr val="tx2"/>
                </a:solidFill>
                <a:cs typeface="mohammad bold art 1" pitchFamily="2" charset="-78"/>
              </a:rPr>
              <a:t>جدول أعمال الورشة</a:t>
            </a:r>
            <a:endParaRPr lang="en-US" dirty="0">
              <a:solidFill>
                <a:schemeClr val="tx2"/>
              </a:solidFill>
              <a:cs typeface="mohammad bold art 1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80788"/>
            <a:ext cx="8229600" cy="4352468"/>
          </a:xfrm>
        </p:spPr>
        <p:txBody>
          <a:bodyPr>
            <a:noAutofit/>
          </a:bodyPr>
          <a:lstStyle/>
          <a:p>
            <a:pPr lvl="1" algn="just" rtl="1"/>
            <a:r>
              <a:rPr lang="ar-KW" dirty="0">
                <a:cs typeface="mohammad bold art 1" pitchFamily="2" charset="-78"/>
              </a:rPr>
              <a:t>أثر إصدار اللائحة التنفيذية الجديدة للقانون رقم 7 لسنة 2010 بشأن إنشاء هيئة أسواق المال وتنظيم نشاط الأوراق المالية وتعديلاته على تعليمات قواعد حوكمة الشركات.</a:t>
            </a:r>
          </a:p>
          <a:p>
            <a:pPr lvl="1" algn="just" rtl="1"/>
            <a:r>
              <a:rPr lang="ar-KW" dirty="0" smtClean="0">
                <a:cs typeface="mohammad bold art 1" pitchFamily="2" charset="-78"/>
              </a:rPr>
              <a:t>مفهوم الحوكمة.</a:t>
            </a:r>
          </a:p>
          <a:p>
            <a:pPr lvl="1" algn="just" rtl="1"/>
            <a:r>
              <a:rPr lang="ar-KW" dirty="0" smtClean="0">
                <a:cs typeface="mohammad bold art 1" pitchFamily="2" charset="-78"/>
              </a:rPr>
              <a:t>نطاق التطبيق.</a:t>
            </a:r>
            <a:endParaRPr lang="en-US" dirty="0" smtClean="0">
              <a:cs typeface="mohammad bold art 1" pitchFamily="2" charset="-78"/>
            </a:endParaRPr>
          </a:p>
          <a:p>
            <a:pPr lvl="1" algn="just" rtl="1"/>
            <a:r>
              <a:rPr lang="ar-KW" dirty="0" smtClean="0">
                <a:cs typeface="mohammad bold art 1" pitchFamily="2" charset="-78"/>
              </a:rPr>
              <a:t>منهجية</a:t>
            </a:r>
            <a:r>
              <a:rPr lang="en-US" dirty="0" smtClean="0">
                <a:cs typeface="mohammad bold art 1" pitchFamily="2" charset="-78"/>
              </a:rPr>
              <a:t> </a:t>
            </a:r>
            <a:r>
              <a:rPr lang="ar-KW" dirty="0" smtClean="0">
                <a:cs typeface="mohammad bold art 1" pitchFamily="2" charset="-78"/>
              </a:rPr>
              <a:t>التطبيق.</a:t>
            </a:r>
          </a:p>
          <a:p>
            <a:pPr lvl="1" algn="just" rtl="1"/>
            <a:r>
              <a:rPr lang="ar-KW" dirty="0" smtClean="0">
                <a:cs typeface="mohammad bold art 1" pitchFamily="2" charset="-78"/>
              </a:rPr>
              <a:t>أهم متطلبات قواعد حوكمة الشركات.</a:t>
            </a:r>
          </a:p>
          <a:p>
            <a:pPr lvl="1" algn="just" rtl="1"/>
            <a:r>
              <a:rPr lang="ar-KW" dirty="0" smtClean="0">
                <a:cs typeface="mohammad bold art 1" pitchFamily="2" charset="-78"/>
              </a:rPr>
              <a:t>متطلبات رقابية.</a:t>
            </a:r>
            <a:endParaRPr lang="ar-KW" dirty="0">
              <a:cs typeface="mohammad bold art 1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1A151-84BD-4E71-B744-C440629F458B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332656"/>
            <a:ext cx="3170956" cy="914400"/>
          </a:xfrm>
          <a:prstGeom prst="rect">
            <a:avLst/>
          </a:prstGeom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6154162"/>
            <a:ext cx="8001000" cy="68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2" name="Straight Connector 11"/>
          <p:cNvCxnSpPr/>
          <p:nvPr/>
        </p:nvCxnSpPr>
        <p:spPr>
          <a:xfrm>
            <a:off x="3777952" y="1268760"/>
            <a:ext cx="4970512" cy="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47889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27785" y="290796"/>
            <a:ext cx="6059015" cy="1143000"/>
          </a:xfrm>
        </p:spPr>
        <p:txBody>
          <a:bodyPr>
            <a:normAutofit/>
          </a:bodyPr>
          <a:lstStyle/>
          <a:p>
            <a:pPr algn="r" rtl="1"/>
            <a:r>
              <a:rPr lang="ar-KW" sz="2800" b="1" dirty="0" smtClean="0">
                <a:solidFill>
                  <a:schemeClr val="tx2"/>
                </a:solidFill>
                <a:cs typeface="mohammad bold art 1" pitchFamily="2" charset="-78"/>
              </a:rPr>
              <a:t>أثر إصدار اللائحة التنفيذية</a:t>
            </a:r>
            <a:r>
              <a:rPr lang="ar-KW" sz="2800" b="1" dirty="0">
                <a:solidFill>
                  <a:schemeClr val="tx2"/>
                </a:solidFill>
                <a:cs typeface="mohammad bold art 1" pitchFamily="2" charset="-78"/>
              </a:rPr>
              <a:t> الجديدة </a:t>
            </a:r>
            <a:r>
              <a:rPr lang="ar-KW" sz="2800" b="1" dirty="0" smtClean="0">
                <a:solidFill>
                  <a:schemeClr val="tx2"/>
                </a:solidFill>
                <a:cs typeface="mohammad bold art 1" pitchFamily="2" charset="-78"/>
              </a:rPr>
              <a:t>على تعليمات قواعد حوكمة الشركات</a:t>
            </a:r>
            <a:endParaRPr lang="en-US" sz="2800" dirty="0">
              <a:solidFill>
                <a:schemeClr val="tx2"/>
              </a:solidFill>
              <a:cs typeface="mohammad bold art 1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80788"/>
            <a:ext cx="8229600" cy="4352468"/>
          </a:xfrm>
        </p:spPr>
        <p:txBody>
          <a:bodyPr>
            <a:noAutofit/>
          </a:bodyPr>
          <a:lstStyle/>
          <a:p>
            <a:pPr algn="just" rtl="1">
              <a:buFont typeface="Wingdings" panose="05000000000000000000" pitchFamily="2" charset="2"/>
              <a:buChar char="q"/>
            </a:pPr>
            <a:r>
              <a:rPr lang="ar-KW" sz="2500" dirty="0" smtClean="0">
                <a:cs typeface="mohammad bold art 1" pitchFamily="2" charset="-78"/>
              </a:rPr>
              <a:t>لا يوجد تأثير جوهري على المضمون أو المحتوى الفني لتعليمات قواعد حوكمة الشركات، وتتمثل أهم التغيرات التي تمت من خلال إعادة الترتيب ما يلي: </a:t>
            </a:r>
          </a:p>
          <a:p>
            <a:pPr algn="just" rtl="1"/>
            <a:r>
              <a:rPr lang="ar-KW" sz="2500" dirty="0">
                <a:cs typeface="mohammad bold art 1" pitchFamily="2" charset="-78"/>
              </a:rPr>
              <a:t>تم إعادة ترتيب عرض التعليمات بطريقة تتماشى مع باقي كتب اللائحة </a:t>
            </a:r>
            <a:r>
              <a:rPr lang="ar-KW" sz="2500" dirty="0" smtClean="0">
                <a:cs typeface="mohammad bold art 1" pitchFamily="2" charset="-78"/>
              </a:rPr>
              <a:t>التنفيذية</a:t>
            </a:r>
            <a:r>
              <a:rPr lang="ar-KW" sz="2400" b="1" dirty="0">
                <a:solidFill>
                  <a:srgbClr val="FF0000"/>
                </a:solidFill>
                <a:cs typeface="mohammad bold art 1" pitchFamily="2" charset="-78"/>
              </a:rPr>
              <a:t> </a:t>
            </a:r>
            <a:r>
              <a:rPr lang="ar-KW" sz="2400" b="1" dirty="0" smtClean="0">
                <a:cs typeface="mohammad bold art 1" pitchFamily="2" charset="-78"/>
              </a:rPr>
              <a:t>الجديدة.</a:t>
            </a:r>
            <a:endParaRPr lang="ar-KW" sz="2500" dirty="0">
              <a:cs typeface="mohammad bold art 1" pitchFamily="2" charset="-78"/>
            </a:endParaRPr>
          </a:p>
          <a:p>
            <a:pPr algn="just" rtl="1"/>
            <a:r>
              <a:rPr lang="ar-KW" sz="2500" dirty="0" smtClean="0">
                <a:cs typeface="mohammad bold art 1" pitchFamily="2" charset="-78"/>
              </a:rPr>
              <a:t>تم نقل كافة التعريفات الواردة في تعليمات حوكمة الشركات إلى الكتاب الأول (</a:t>
            </a:r>
            <a:r>
              <a:rPr lang="ar-KW" sz="2500" dirty="0">
                <a:cs typeface="mohammad bold art 1" pitchFamily="2" charset="-78"/>
              </a:rPr>
              <a:t>التعريفات) </a:t>
            </a:r>
            <a:r>
              <a:rPr lang="ar-KW" sz="2500" dirty="0" smtClean="0">
                <a:cs typeface="mohammad bold art 1" pitchFamily="2" charset="-78"/>
              </a:rPr>
              <a:t>من اللائحة التنفيذية. تم نقل دور حوكمة الشركات وأهميتها وأهدافها ليكون الملحق رقم (1) من الكتاب الخامس عشر </a:t>
            </a:r>
            <a:r>
              <a:rPr lang="ar-KW" sz="2500" dirty="0">
                <a:cs typeface="mohammad bold art 1" pitchFamily="2" charset="-78"/>
              </a:rPr>
              <a:t>(حوكمة الشركات</a:t>
            </a:r>
            <a:r>
              <a:rPr lang="ar-KW" sz="2500" dirty="0" smtClean="0">
                <a:cs typeface="mohammad bold art 1" pitchFamily="2" charset="-78"/>
              </a:rPr>
              <a:t>) من اللائحة التنفيذية. </a:t>
            </a:r>
            <a:endParaRPr lang="ar-KW" sz="2500" strike="sngStrike" dirty="0" smtClean="0">
              <a:solidFill>
                <a:srgbClr val="FF0000"/>
              </a:solidFill>
              <a:cs typeface="mohammad bold art 1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1A151-84BD-4E71-B744-C440629F458B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" y="290992"/>
            <a:ext cx="2818656" cy="914400"/>
          </a:xfrm>
          <a:prstGeom prst="rect">
            <a:avLst/>
          </a:prstGeom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6154162"/>
            <a:ext cx="8001000" cy="68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2" name="Straight Connector 11"/>
          <p:cNvCxnSpPr/>
          <p:nvPr/>
        </p:nvCxnSpPr>
        <p:spPr>
          <a:xfrm>
            <a:off x="3777952" y="1268760"/>
            <a:ext cx="4970512" cy="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2776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09874" y="274638"/>
            <a:ext cx="5876925" cy="1143000"/>
          </a:xfrm>
        </p:spPr>
        <p:txBody>
          <a:bodyPr>
            <a:normAutofit/>
          </a:bodyPr>
          <a:lstStyle/>
          <a:p>
            <a:pPr algn="r" rtl="1"/>
            <a:r>
              <a:rPr lang="ar-KW" sz="3200" b="1" dirty="0" smtClean="0">
                <a:solidFill>
                  <a:schemeClr val="tx2"/>
                </a:solidFill>
                <a:cs typeface="mohammad bold art 1" pitchFamily="2" charset="-78"/>
              </a:rPr>
              <a:t>مفهوم الحوكمة</a:t>
            </a:r>
            <a:endParaRPr lang="en-US" dirty="0">
              <a:solidFill>
                <a:schemeClr val="tx2"/>
              </a:solidFill>
              <a:cs typeface="mohammad bold art 1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80788"/>
            <a:ext cx="8229600" cy="4352468"/>
          </a:xfrm>
        </p:spPr>
        <p:txBody>
          <a:bodyPr>
            <a:noAutofit/>
          </a:bodyPr>
          <a:lstStyle/>
          <a:p>
            <a:pPr marL="0" indent="0" algn="just" rtl="1">
              <a:buNone/>
            </a:pPr>
            <a:r>
              <a:rPr lang="ar-KW" sz="2400" dirty="0">
                <a:cs typeface="mohammad bold art 1" pitchFamily="2" charset="-78"/>
              </a:rPr>
              <a:t>مفهوم </a:t>
            </a:r>
            <a:r>
              <a:rPr lang="ar-AE" sz="2400" dirty="0">
                <a:cs typeface="mohammad bold art 1" pitchFamily="2" charset="-78"/>
              </a:rPr>
              <a:t>حوكمة الشركات</a:t>
            </a:r>
            <a:r>
              <a:rPr lang="ar-KW" sz="2400" dirty="0">
                <a:cs typeface="mohammad bold art 1" pitchFamily="2" charset="-78"/>
              </a:rPr>
              <a:t> يتمثل في القواعد والنظم والإجراءات التي تحقق أفضل حماية وتوازن بين مصالح إدارة الشركات والمساهمين فيها وأصحاب </a:t>
            </a:r>
            <a:r>
              <a:rPr lang="ar-KW" sz="2400" dirty="0" smtClean="0">
                <a:cs typeface="mohammad bold art 1" pitchFamily="2" charset="-78"/>
              </a:rPr>
              <a:t>المصالح، </a:t>
            </a:r>
            <a:r>
              <a:rPr lang="ar-KW" sz="2400" dirty="0">
                <a:cs typeface="mohammad bold art 1" pitchFamily="2" charset="-78"/>
              </a:rPr>
              <a:t>حيث </a:t>
            </a:r>
            <a:r>
              <a:rPr lang="ar-KW" sz="2400" dirty="0" smtClean="0">
                <a:cs typeface="mohammad bold art 1" pitchFamily="2" charset="-78"/>
              </a:rPr>
              <a:t>تهدف</a:t>
            </a:r>
            <a:r>
              <a:rPr lang="ar-KW" sz="2400" dirty="0" smtClean="0">
                <a:solidFill>
                  <a:srgbClr val="FF0000"/>
                </a:solidFill>
                <a:cs typeface="mohammad bold art 1" pitchFamily="2" charset="-78"/>
              </a:rPr>
              <a:t> </a:t>
            </a:r>
            <a:r>
              <a:rPr lang="ar-KW" sz="2400" dirty="0">
                <a:cs typeface="mohammad bold art 1" pitchFamily="2" charset="-78"/>
              </a:rPr>
              <a:t>الحوكمة </a:t>
            </a:r>
            <a:r>
              <a:rPr lang="ar-KW" sz="2400" dirty="0" smtClean="0">
                <a:cs typeface="mohammad bold art 1" pitchFamily="2" charset="-78"/>
              </a:rPr>
              <a:t>إلى فصل </a:t>
            </a:r>
            <a:r>
              <a:rPr lang="ar-KW" sz="2400" dirty="0">
                <a:cs typeface="mohammad bold art 1" pitchFamily="2" charset="-78"/>
              </a:rPr>
              <a:t>السلطة بين الإدارة التنفيذية التي تقوم بالأعمال اليومية للشركة ومجلس الإدارة الذي يعد ويراجع الخطط والسياسات لهذه </a:t>
            </a:r>
            <a:r>
              <a:rPr lang="ar-KW" sz="2400" dirty="0" smtClean="0">
                <a:cs typeface="mohammad bold art 1" pitchFamily="2" charset="-78"/>
              </a:rPr>
              <a:t>الشركة، </a:t>
            </a:r>
            <a:r>
              <a:rPr lang="ar-KW" sz="2400" dirty="0">
                <a:cs typeface="mohammad bold art 1" pitchFamily="2" charset="-78"/>
              </a:rPr>
              <a:t>بما يضفي الطمأنينة ويعزز الشعور بالثقة في التعامل </a:t>
            </a:r>
            <a:r>
              <a:rPr lang="ar-KW" sz="2400" dirty="0" smtClean="0">
                <a:cs typeface="mohammad bold art 1" pitchFamily="2" charset="-78"/>
              </a:rPr>
              <a:t>معه، </a:t>
            </a:r>
            <a:r>
              <a:rPr lang="ar-KW" sz="2400" dirty="0">
                <a:cs typeface="mohammad bold art 1" pitchFamily="2" charset="-78"/>
              </a:rPr>
              <a:t>وعلى الجانب </a:t>
            </a:r>
            <a:r>
              <a:rPr lang="ar-KW" sz="2400" dirty="0" smtClean="0">
                <a:cs typeface="mohammad bold art 1" pitchFamily="2" charset="-78"/>
              </a:rPr>
              <a:t>الآخر</a:t>
            </a:r>
            <a:r>
              <a:rPr lang="ar-KW" sz="2400" dirty="0" smtClean="0">
                <a:solidFill>
                  <a:srgbClr val="FF0000"/>
                </a:solidFill>
                <a:cs typeface="mohammad bold art 1" pitchFamily="2" charset="-78"/>
              </a:rPr>
              <a:t> </a:t>
            </a:r>
            <a:r>
              <a:rPr lang="ar-KW" sz="2400" dirty="0">
                <a:cs typeface="mohammad bold art 1" pitchFamily="2" charset="-78"/>
              </a:rPr>
              <a:t>فإن </a:t>
            </a:r>
            <a:r>
              <a:rPr lang="ar-KW" sz="2400" dirty="0" smtClean="0">
                <a:cs typeface="mohammad bold art 1" pitchFamily="2" charset="-78"/>
              </a:rPr>
              <a:t>الحوكمة </a:t>
            </a:r>
            <a:r>
              <a:rPr lang="ar-KW" sz="2400" dirty="0">
                <a:cs typeface="mohammad bold art 1" pitchFamily="2" charset="-78"/>
              </a:rPr>
              <a:t>تمكّن المساهمين وأصحاب المصالح من الرقابة الفعالة على إدارة </a:t>
            </a:r>
            <a:r>
              <a:rPr lang="ar-KW" sz="2400" dirty="0" smtClean="0">
                <a:cs typeface="mohammad bold art 1" pitchFamily="2" charset="-78"/>
              </a:rPr>
              <a:t>الشركة.</a:t>
            </a:r>
            <a:endParaRPr lang="ar-KW" sz="2400" dirty="0">
              <a:cs typeface="mohammad bold art 1" pitchFamily="2" charset="-78"/>
            </a:endParaRPr>
          </a:p>
          <a:p>
            <a:pPr marL="0" indent="0" algn="just" rtl="1">
              <a:buNone/>
            </a:pPr>
            <a:endParaRPr lang="ar-KW" sz="800" dirty="0">
              <a:cs typeface="mohammad bold art 1" pitchFamily="2" charset="-78"/>
            </a:endParaRPr>
          </a:p>
          <a:p>
            <a:pPr marL="0" indent="0" algn="just" rtl="1">
              <a:buNone/>
            </a:pPr>
            <a:r>
              <a:rPr lang="ar-KW" sz="2400" dirty="0">
                <a:cs typeface="mohammad bold art 1" pitchFamily="2" charset="-78"/>
              </a:rPr>
              <a:t>إن </a:t>
            </a:r>
            <a:r>
              <a:rPr lang="ar-SA" sz="2400" dirty="0">
                <a:cs typeface="mohammad bold art 1" pitchFamily="2" charset="-78"/>
              </a:rPr>
              <a:t>تطبيق مفهوم الحوكمة سيؤدي إ</a:t>
            </a:r>
            <a:r>
              <a:rPr lang="ar-KW" sz="2400" dirty="0">
                <a:cs typeface="mohammad bold art 1" pitchFamily="2" charset="-78"/>
              </a:rPr>
              <a:t>لي الارتقاء بمستوى </a:t>
            </a:r>
            <a:r>
              <a:rPr lang="ar-SA" sz="2400" dirty="0">
                <a:cs typeface="mohammad bold art 1" pitchFamily="2" charset="-78"/>
              </a:rPr>
              <a:t>إدارة الشركات ومن ثم أدائها وقدرتها على تجاوز الأزمات المالية </a:t>
            </a:r>
            <a:r>
              <a:rPr lang="ar-KW" sz="2400" dirty="0">
                <a:cs typeface="mohammad bold art 1" pitchFamily="2" charset="-78"/>
              </a:rPr>
              <a:t>واستقرار القطاع المالي بشكل </a:t>
            </a:r>
            <a:r>
              <a:rPr lang="ar-KW" sz="2400" dirty="0" smtClean="0">
                <a:cs typeface="mohammad bold art 1" pitchFamily="2" charset="-78"/>
              </a:rPr>
              <a:t>عام.</a:t>
            </a:r>
            <a:endParaRPr lang="ar-KW" sz="2400" dirty="0">
              <a:cs typeface="mohammad bold art 1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1A151-84BD-4E71-B744-C440629F458B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332656"/>
            <a:ext cx="3170956" cy="914400"/>
          </a:xfrm>
          <a:prstGeom prst="rect">
            <a:avLst/>
          </a:prstGeom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6154162"/>
            <a:ext cx="8001000" cy="68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2" name="Straight Connector 11"/>
          <p:cNvCxnSpPr/>
          <p:nvPr/>
        </p:nvCxnSpPr>
        <p:spPr>
          <a:xfrm>
            <a:off x="3777952" y="1268760"/>
            <a:ext cx="4970512" cy="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71747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57475" y="280628"/>
            <a:ext cx="5876925" cy="1143000"/>
          </a:xfrm>
        </p:spPr>
        <p:txBody>
          <a:bodyPr>
            <a:normAutofit/>
          </a:bodyPr>
          <a:lstStyle/>
          <a:p>
            <a:pPr algn="r" rtl="1"/>
            <a:r>
              <a:rPr lang="ar-KW" sz="2800" b="1" dirty="0" smtClean="0">
                <a:solidFill>
                  <a:schemeClr val="tx2"/>
                </a:solidFill>
                <a:cs typeface="mohammad bold art 1" pitchFamily="2" charset="-78"/>
              </a:rPr>
              <a:t>نطاق التطبيق</a:t>
            </a:r>
            <a:endParaRPr lang="en-US" sz="2800" b="1" dirty="0">
              <a:solidFill>
                <a:schemeClr val="tx2"/>
              </a:solidFill>
              <a:cs typeface="mohammad bold art 1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marL="0" indent="0" algn="just" rtl="1">
              <a:buNone/>
            </a:pPr>
            <a:r>
              <a:rPr lang="ar-KW" sz="2800" dirty="0" smtClean="0">
                <a:cs typeface="mohammad bold art 1" pitchFamily="2" charset="-78"/>
              </a:rPr>
              <a:t>تنطبق قواعد حوكمة الشركات  على كل من: </a:t>
            </a:r>
          </a:p>
          <a:p>
            <a:pPr algn="just" rtl="1"/>
            <a:r>
              <a:rPr lang="ar-KW" sz="2800" dirty="0" smtClean="0">
                <a:cs typeface="mohammad bold art 1" pitchFamily="2" charset="-78"/>
              </a:rPr>
              <a:t>الشركات المدرجة في البورصة. </a:t>
            </a:r>
          </a:p>
          <a:p>
            <a:pPr algn="just" rtl="1"/>
            <a:r>
              <a:rPr lang="ar-KW" sz="2800" dirty="0" smtClean="0">
                <a:cs typeface="mohammad bold art 1" pitchFamily="2" charset="-78"/>
              </a:rPr>
              <a:t>الشركات المساهمة المرخص لها، سواء كانت مدرجة أو غير مدرجة بالبورصة باستثناء الوحدات الخاضعة لرقابة البنك المركزي.</a:t>
            </a:r>
          </a:p>
          <a:p>
            <a:pPr algn="just" rtl="1"/>
            <a:r>
              <a:rPr lang="ar-KW" sz="2800" dirty="0" smtClean="0">
                <a:cs typeface="mohammad bold art 1" pitchFamily="2" charset="-78"/>
              </a:rPr>
              <a:t>الشركات غير الكويتية المدرجة في البورصة وقت صدور اللائحة التنفيذية الجديدة في 2015/11/9.</a:t>
            </a:r>
            <a:endParaRPr lang="en-US" sz="2800" dirty="0">
              <a:cs typeface="mohammad bold art 1" pitchFamily="2" charset="-78"/>
            </a:endParaRPr>
          </a:p>
          <a:p>
            <a:pPr marL="0" indent="0" algn="r" rtl="1">
              <a:buNone/>
            </a:pPr>
            <a:endParaRPr lang="ar-KW" sz="2800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1A151-84BD-4E71-B744-C440629F458B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332656"/>
            <a:ext cx="3170956" cy="914400"/>
          </a:xfrm>
          <a:prstGeom prst="rect">
            <a:avLst/>
          </a:prstGeom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6154162"/>
            <a:ext cx="8001000" cy="68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2" name="Straight Connector 11"/>
          <p:cNvCxnSpPr/>
          <p:nvPr/>
        </p:nvCxnSpPr>
        <p:spPr>
          <a:xfrm>
            <a:off x="3563888" y="1268760"/>
            <a:ext cx="4970512" cy="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69542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09874" y="274638"/>
            <a:ext cx="5876925" cy="1143000"/>
          </a:xfrm>
        </p:spPr>
        <p:txBody>
          <a:bodyPr>
            <a:normAutofit/>
          </a:bodyPr>
          <a:lstStyle/>
          <a:p>
            <a:pPr algn="r" rtl="1"/>
            <a:r>
              <a:rPr lang="ar-KW" sz="3200" b="1" dirty="0" smtClean="0">
                <a:solidFill>
                  <a:schemeClr val="tx2"/>
                </a:solidFill>
                <a:cs typeface="mohammad bold art 1" pitchFamily="2" charset="-78"/>
              </a:rPr>
              <a:t>منهجية التطبيق</a:t>
            </a:r>
            <a:endParaRPr lang="en-US" dirty="0">
              <a:solidFill>
                <a:schemeClr val="tx2"/>
              </a:solidFill>
              <a:cs typeface="mohammad bold art 1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marL="0" indent="0" algn="just" rtl="1">
              <a:buNone/>
            </a:pPr>
            <a:r>
              <a:rPr lang="ar-KW" sz="2700" dirty="0" smtClean="0">
                <a:cs typeface="mohammad bold art 1" pitchFamily="2" charset="-78"/>
              </a:rPr>
              <a:t>راعت </a:t>
            </a:r>
            <a:r>
              <a:rPr lang="ar-KW" sz="2700" dirty="0">
                <a:cs typeface="mohammad bold art 1" pitchFamily="2" charset="-78"/>
              </a:rPr>
              <a:t>هيئة أسواق المال عند إقرارها منهجية تطبيق قواعد حوكمة الشركات أن تتسم بالمرونة وتتسق مع أفضل الممارسات الدولية المعمول </a:t>
            </a:r>
            <a:r>
              <a:rPr lang="ar-KW" sz="2700" dirty="0" smtClean="0">
                <a:cs typeface="mohammad bold art 1" pitchFamily="2" charset="-78"/>
              </a:rPr>
              <a:t>بها، </a:t>
            </a:r>
            <a:r>
              <a:rPr lang="ar-KW" sz="2700" dirty="0">
                <a:cs typeface="mohammad bold art 1" pitchFamily="2" charset="-78"/>
              </a:rPr>
              <a:t>حيث </a:t>
            </a:r>
            <a:r>
              <a:rPr lang="ar-KW" sz="2700" dirty="0" smtClean="0">
                <a:cs typeface="mohammad bold art 1" pitchFamily="2" charset="-78"/>
              </a:rPr>
              <a:t>إن</a:t>
            </a:r>
            <a:r>
              <a:rPr lang="ar-KW" sz="2700" dirty="0" smtClean="0">
                <a:solidFill>
                  <a:srgbClr val="FF0000"/>
                </a:solidFill>
                <a:cs typeface="mohammad bold art 1" pitchFamily="2" charset="-78"/>
              </a:rPr>
              <a:t> </a:t>
            </a:r>
            <a:r>
              <a:rPr lang="ar-KW" sz="2700" dirty="0">
                <a:cs typeface="mohammad bold art 1" pitchFamily="2" charset="-78"/>
              </a:rPr>
              <a:t>منهجية التطبيق لأغلب القواعد ستكون قائمة على مبدأ الالتزام أو التفسير (</a:t>
            </a:r>
            <a:r>
              <a:rPr lang="en-US" sz="2700" dirty="0">
                <a:cs typeface="mohammad bold art 1" pitchFamily="2" charset="-78"/>
              </a:rPr>
              <a:t>Comply or Explain</a:t>
            </a:r>
            <a:r>
              <a:rPr lang="ar-KW" sz="2700" dirty="0" smtClean="0">
                <a:cs typeface="mohammad bold art 1" pitchFamily="2" charset="-78"/>
              </a:rPr>
              <a:t>)، </a:t>
            </a:r>
            <a:r>
              <a:rPr lang="ar-KW" sz="2700" dirty="0">
                <a:cs typeface="mohammad bold art 1" pitchFamily="2" charset="-78"/>
              </a:rPr>
              <a:t>وعلى الشركات الإفصاح عن مدى التزامها بهذه </a:t>
            </a:r>
            <a:r>
              <a:rPr lang="ar-KW" sz="2700" dirty="0" smtClean="0">
                <a:cs typeface="mohammad bold art 1" pitchFamily="2" charset="-78"/>
              </a:rPr>
              <a:t>القواعد، </a:t>
            </a:r>
            <a:r>
              <a:rPr lang="ar-KW" sz="2700" dirty="0">
                <a:cs typeface="mohammad bold art 1" pitchFamily="2" charset="-78"/>
              </a:rPr>
              <a:t>وفي حال عدم الالتزام فإنه يجب أن يتم تحديد القاعدة </a:t>
            </a:r>
            <a:r>
              <a:rPr lang="ar-KW" sz="2700" dirty="0" smtClean="0">
                <a:cs typeface="mohammad bold art 1" pitchFamily="2" charset="-78"/>
              </a:rPr>
              <a:t>والمادة التي </a:t>
            </a:r>
            <a:r>
              <a:rPr lang="ar-KW" sz="2700" dirty="0">
                <a:cs typeface="mohammad bold art 1" pitchFamily="2" charset="-78"/>
              </a:rPr>
              <a:t>لم يتم الالتزام </a:t>
            </a:r>
            <a:r>
              <a:rPr lang="ar-KW" sz="2700" dirty="0" smtClean="0">
                <a:cs typeface="mohammad bold art 1" pitchFamily="2" charset="-78"/>
              </a:rPr>
              <a:t>بها، </a:t>
            </a:r>
            <a:r>
              <a:rPr lang="ar-KW" sz="2700" dirty="0">
                <a:cs typeface="mohammad bold art 1" pitchFamily="2" charset="-78"/>
              </a:rPr>
              <a:t>مع عدم </a:t>
            </a:r>
            <a:r>
              <a:rPr lang="ar-KW" sz="2700" dirty="0" smtClean="0">
                <a:cs typeface="mohammad bold art 1" pitchFamily="2" charset="-78"/>
              </a:rPr>
              <a:t>الإخلال</a:t>
            </a:r>
            <a:r>
              <a:rPr lang="ar-KW" sz="2700" dirty="0" smtClean="0">
                <a:solidFill>
                  <a:srgbClr val="FF0000"/>
                </a:solidFill>
                <a:cs typeface="mohammad bold art 1" pitchFamily="2" charset="-78"/>
              </a:rPr>
              <a:t> </a:t>
            </a:r>
            <a:r>
              <a:rPr lang="ar-KW" sz="2700" dirty="0">
                <a:cs typeface="mohammad bold art 1" pitchFamily="2" charset="-78"/>
              </a:rPr>
              <a:t>بالأحكام والنصوص الملزمة التي جاءت في </a:t>
            </a:r>
            <a:r>
              <a:rPr lang="ar-KW" sz="2700" dirty="0" smtClean="0">
                <a:cs typeface="mohammad bold art 1" pitchFamily="2" charset="-78"/>
              </a:rPr>
              <a:t>قانون الهيئة </a:t>
            </a:r>
            <a:r>
              <a:rPr lang="ar-KW" sz="2700" dirty="0">
                <a:cs typeface="mohammad bold art 1" pitchFamily="2" charset="-78"/>
              </a:rPr>
              <a:t>ولائحته التنفيذية </a:t>
            </a:r>
            <a:r>
              <a:rPr lang="ar-KW" sz="2700" dirty="0" smtClean="0">
                <a:cs typeface="mohammad bold art 1" pitchFamily="2" charset="-78"/>
              </a:rPr>
              <a:t>وتعديلاتهما.</a:t>
            </a:r>
            <a:endParaRPr lang="en-US" sz="2700" dirty="0">
              <a:cs typeface="mohammad bold art 1" pitchFamily="2" charset="-78"/>
            </a:endParaRPr>
          </a:p>
          <a:p>
            <a:pPr marL="0" indent="0" algn="just" rtl="1">
              <a:buNone/>
            </a:pPr>
            <a:endParaRPr lang="ar-KW" sz="2800" dirty="0">
              <a:solidFill>
                <a:schemeClr val="tx2"/>
              </a:solidFill>
              <a:latin typeface="Calibri" pitchFamily="34" charset="0"/>
              <a:cs typeface="mohammad bold art 1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1A151-84BD-4E71-B744-C440629F458B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332656"/>
            <a:ext cx="3170956" cy="914400"/>
          </a:xfrm>
          <a:prstGeom prst="rect">
            <a:avLst/>
          </a:prstGeom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6154162"/>
            <a:ext cx="8001000" cy="68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2" name="Straight Connector 11"/>
          <p:cNvCxnSpPr/>
          <p:nvPr/>
        </p:nvCxnSpPr>
        <p:spPr>
          <a:xfrm>
            <a:off x="3563888" y="1268760"/>
            <a:ext cx="4970512" cy="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7231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09874" y="274638"/>
            <a:ext cx="5876925" cy="1143000"/>
          </a:xfrm>
        </p:spPr>
        <p:txBody>
          <a:bodyPr>
            <a:normAutofit/>
          </a:bodyPr>
          <a:lstStyle/>
          <a:p>
            <a:pPr algn="r" rtl="1"/>
            <a:r>
              <a:rPr lang="ar-KW" sz="3200" b="1" dirty="0" smtClean="0">
                <a:solidFill>
                  <a:schemeClr val="tx2"/>
                </a:solidFill>
                <a:cs typeface="mohammad bold art 1" pitchFamily="2" charset="-78"/>
              </a:rPr>
              <a:t>منهجية ونطاق </a:t>
            </a:r>
            <a:r>
              <a:rPr lang="ar-KW" sz="3200" b="1" dirty="0">
                <a:solidFill>
                  <a:schemeClr val="tx2"/>
                </a:solidFill>
                <a:cs typeface="mohammad bold art 1" pitchFamily="2" charset="-78"/>
              </a:rPr>
              <a:t>التطبيق (تابع)</a:t>
            </a:r>
            <a:endParaRPr lang="en-US" sz="3200" b="1" dirty="0">
              <a:solidFill>
                <a:schemeClr val="tx2"/>
              </a:solidFill>
              <a:cs typeface="mohammad bold art 1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marL="0" indent="0" algn="just" rtl="1">
              <a:buNone/>
            </a:pPr>
            <a:r>
              <a:rPr lang="ar-KW" sz="2800" dirty="0" smtClean="0">
                <a:cs typeface="mohammad bold art 1" pitchFamily="2" charset="-78"/>
              </a:rPr>
              <a:t>واستثناء </a:t>
            </a:r>
            <a:r>
              <a:rPr lang="ar-KW" sz="2800" dirty="0">
                <a:cs typeface="mohammad bold art 1" pitchFamily="2" charset="-78"/>
              </a:rPr>
              <a:t>من مبدأ الالتزام أو التفسير </a:t>
            </a:r>
            <a:r>
              <a:rPr lang="ar-KW" sz="2800" dirty="0" smtClean="0">
                <a:cs typeface="mohammad bold art 1" pitchFamily="2" charset="-78"/>
              </a:rPr>
              <a:t>الذي ينطبق على أغلب القواعد فإنه </a:t>
            </a:r>
            <a:r>
              <a:rPr lang="ar-KW" sz="2800" dirty="0">
                <a:cs typeface="mohammad bold art 1" pitchFamily="2" charset="-78"/>
              </a:rPr>
              <a:t>يجب الالتزام والتقيد بما </a:t>
            </a:r>
            <a:r>
              <a:rPr lang="ar-KW" sz="2800" dirty="0" smtClean="0">
                <a:cs typeface="mohammad bold art 1" pitchFamily="2" charset="-78"/>
              </a:rPr>
              <a:t>يلي:</a:t>
            </a:r>
            <a:endParaRPr lang="en-US" sz="2800" dirty="0">
              <a:cs typeface="mohammad bold art 1" pitchFamily="2" charset="-78"/>
            </a:endParaRPr>
          </a:p>
          <a:p>
            <a:pPr algn="just" rtl="1"/>
            <a:r>
              <a:rPr lang="ar-KW" sz="2800" dirty="0" smtClean="0">
                <a:cs typeface="mohammad bold art 1" pitchFamily="2" charset="-78"/>
              </a:rPr>
              <a:t>المادة (2-3) </a:t>
            </a:r>
            <a:r>
              <a:rPr lang="ar-KW" sz="2800" dirty="0">
                <a:cs typeface="mohammad bold art 1" pitchFamily="2" charset="-78"/>
              </a:rPr>
              <a:t>من القاعدة </a:t>
            </a:r>
            <a:r>
              <a:rPr lang="ar-KW" sz="2800" dirty="0" smtClean="0">
                <a:cs typeface="mohammad bold art 1" pitchFamily="2" charset="-78"/>
              </a:rPr>
              <a:t>الأولى: والتي تنص </a:t>
            </a:r>
            <a:r>
              <a:rPr lang="ar-KW" sz="2800" dirty="0">
                <a:cs typeface="mohammad bold art 1" pitchFamily="2" charset="-78"/>
              </a:rPr>
              <a:t>على أن يكون من بين أعضاء مجلس الإدارة أعضاء يتمتعون بالاستقلالية التي تتيح لهم اتخاذ القرارات دون التعرض لضغوط أو </a:t>
            </a:r>
            <a:r>
              <a:rPr lang="ar-KW" sz="2800" dirty="0" smtClean="0">
                <a:cs typeface="mohammad bold art 1" pitchFamily="2" charset="-78"/>
              </a:rPr>
              <a:t>معوقات.</a:t>
            </a:r>
            <a:endParaRPr lang="en-US" sz="2800" dirty="0">
              <a:cs typeface="mohammad bold art 1" pitchFamily="2" charset="-78"/>
            </a:endParaRPr>
          </a:p>
          <a:p>
            <a:pPr algn="r" rtl="1"/>
            <a:r>
              <a:rPr lang="ar-KW" sz="2800" dirty="0">
                <a:cs typeface="mohammad bold art 1" pitchFamily="2" charset="-78"/>
              </a:rPr>
              <a:t>القاعدة </a:t>
            </a:r>
            <a:r>
              <a:rPr lang="ar-KW" sz="2800" dirty="0" smtClean="0">
                <a:cs typeface="mohammad bold art 1" pitchFamily="2" charset="-78"/>
              </a:rPr>
              <a:t>الرابعة: </a:t>
            </a:r>
            <a:r>
              <a:rPr lang="ar-KW" sz="2800" dirty="0">
                <a:cs typeface="mohammad bold art 1" pitchFamily="2" charset="-78"/>
              </a:rPr>
              <a:t>ضمان نزاهة التقارير </a:t>
            </a:r>
            <a:r>
              <a:rPr lang="ar-KW" sz="2800" dirty="0" smtClean="0">
                <a:cs typeface="mohammad bold art 1" pitchFamily="2" charset="-78"/>
              </a:rPr>
              <a:t>المالية.</a:t>
            </a:r>
            <a:endParaRPr lang="en-US" sz="2800" dirty="0">
              <a:cs typeface="mohammad bold art 1" pitchFamily="2" charset="-78"/>
            </a:endParaRPr>
          </a:p>
          <a:p>
            <a:pPr algn="r" rtl="1"/>
            <a:r>
              <a:rPr lang="ar-KW" sz="2800" dirty="0">
                <a:cs typeface="mohammad bold art 1" pitchFamily="2" charset="-78"/>
              </a:rPr>
              <a:t>القاعدة </a:t>
            </a:r>
            <a:r>
              <a:rPr lang="ar-KW" sz="2800" dirty="0" smtClean="0">
                <a:cs typeface="mohammad bold art 1" pitchFamily="2" charset="-78"/>
              </a:rPr>
              <a:t>الخامسة: </a:t>
            </a:r>
            <a:r>
              <a:rPr lang="ar-KW" sz="2800" dirty="0">
                <a:cs typeface="mohammad bold art 1" pitchFamily="2" charset="-78"/>
              </a:rPr>
              <a:t>وضع نظم سليمة لإدارة المخاطر والرقابة </a:t>
            </a:r>
            <a:r>
              <a:rPr lang="ar-KW" sz="2800" dirty="0" smtClean="0">
                <a:cs typeface="mohammad bold art 1" pitchFamily="2" charset="-78"/>
              </a:rPr>
              <a:t>الداخلية.</a:t>
            </a:r>
            <a:endParaRPr lang="en-US" sz="2800" dirty="0">
              <a:cs typeface="mohammad bold art 1" pitchFamily="2" charset="-78"/>
            </a:endParaRPr>
          </a:p>
          <a:p>
            <a:pPr algn="r" rtl="1"/>
            <a:r>
              <a:rPr lang="ar-KW" sz="2800" dirty="0">
                <a:cs typeface="mohammad bold art 1" pitchFamily="2" charset="-78"/>
              </a:rPr>
              <a:t>القاعدة </a:t>
            </a:r>
            <a:r>
              <a:rPr lang="ar-KW" sz="2800" dirty="0" smtClean="0">
                <a:cs typeface="mohammad bold art 1" pitchFamily="2" charset="-78"/>
              </a:rPr>
              <a:t>السابعة: </a:t>
            </a:r>
            <a:r>
              <a:rPr lang="ar-KW" sz="2800" dirty="0">
                <a:cs typeface="mohammad bold art 1" pitchFamily="2" charset="-78"/>
              </a:rPr>
              <a:t>الإفصاح والشفافية بشكل دقيق وفي الوقت </a:t>
            </a:r>
            <a:r>
              <a:rPr lang="ar-KW" sz="2800" dirty="0" smtClean="0">
                <a:cs typeface="mohammad bold art 1" pitchFamily="2" charset="-78"/>
              </a:rPr>
              <a:t>المناسب.</a:t>
            </a:r>
            <a:endParaRPr lang="en-US" sz="2800" dirty="0">
              <a:cs typeface="mohammad bold art 1" pitchFamily="2" charset="-78"/>
            </a:endParaRPr>
          </a:p>
          <a:p>
            <a:pPr algn="r" rtl="1"/>
            <a:r>
              <a:rPr lang="ar-KW" sz="2800" dirty="0">
                <a:cs typeface="mohammad bold art 1" pitchFamily="2" charset="-78"/>
              </a:rPr>
              <a:t>القاعدة </a:t>
            </a:r>
            <a:r>
              <a:rPr lang="ar-KW" sz="2800" dirty="0" smtClean="0">
                <a:cs typeface="mohammad bold art 1" pitchFamily="2" charset="-78"/>
              </a:rPr>
              <a:t>الثامنة: </a:t>
            </a:r>
            <a:r>
              <a:rPr lang="ar-KW" sz="2800" dirty="0">
                <a:cs typeface="mohammad bold art 1" pitchFamily="2" charset="-78"/>
              </a:rPr>
              <a:t>احترام حقوق </a:t>
            </a:r>
            <a:r>
              <a:rPr lang="ar-KW" sz="2800" dirty="0" smtClean="0">
                <a:cs typeface="mohammad bold art 1" pitchFamily="2" charset="-78"/>
              </a:rPr>
              <a:t>المساهمين.</a:t>
            </a:r>
            <a:endParaRPr lang="en-US" sz="2800" dirty="0">
              <a:cs typeface="mohammad bold art 1" pitchFamily="2" charset="-78"/>
            </a:endParaRPr>
          </a:p>
          <a:p>
            <a:pPr marL="0" indent="0" algn="r" rtl="1">
              <a:buNone/>
            </a:pPr>
            <a:endParaRPr lang="ar-KW" sz="2800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1A151-84BD-4E71-B744-C440629F458B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332656"/>
            <a:ext cx="3170956" cy="914400"/>
          </a:xfrm>
          <a:prstGeom prst="rect">
            <a:avLst/>
          </a:prstGeom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6154162"/>
            <a:ext cx="8001000" cy="68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2" name="Straight Connector 11"/>
          <p:cNvCxnSpPr/>
          <p:nvPr/>
        </p:nvCxnSpPr>
        <p:spPr>
          <a:xfrm>
            <a:off x="3563888" y="1268760"/>
            <a:ext cx="4970512" cy="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17593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09874" y="274638"/>
            <a:ext cx="5876925" cy="1143000"/>
          </a:xfrm>
        </p:spPr>
        <p:txBody>
          <a:bodyPr>
            <a:normAutofit/>
          </a:bodyPr>
          <a:lstStyle/>
          <a:p>
            <a:pPr algn="r" rtl="1"/>
            <a:r>
              <a:rPr lang="ar-KW" sz="3200" b="1" dirty="0" smtClean="0">
                <a:solidFill>
                  <a:schemeClr val="tx2"/>
                </a:solidFill>
                <a:cs typeface="mohammad bold art 1" pitchFamily="2" charset="-78"/>
              </a:rPr>
              <a:t>تفصيل قواعد حوكمة الشركات</a:t>
            </a:r>
            <a:endParaRPr lang="en-US" sz="3200" b="1" dirty="0">
              <a:solidFill>
                <a:schemeClr val="tx2"/>
              </a:solidFill>
              <a:cs typeface="mohammad bold art 1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marL="0" indent="0" algn="ctr" rtl="1">
              <a:buNone/>
            </a:pPr>
            <a:endParaRPr lang="ar-KW" sz="2800" dirty="0" smtClean="0"/>
          </a:p>
          <a:p>
            <a:pPr marL="0" indent="0" algn="ctr" rtl="1">
              <a:buNone/>
            </a:pPr>
            <a:endParaRPr lang="ar-KW" sz="2800" dirty="0"/>
          </a:p>
          <a:p>
            <a:pPr marL="0" indent="0" algn="ctr" rtl="1">
              <a:buNone/>
            </a:pPr>
            <a:endParaRPr lang="ar-KW" sz="2800" dirty="0" smtClean="0"/>
          </a:p>
          <a:p>
            <a:pPr marL="0" indent="0" algn="ctr" rtl="1">
              <a:buNone/>
            </a:pPr>
            <a:r>
              <a:rPr lang="ar-KW" sz="3600" b="1" dirty="0" smtClean="0">
                <a:cs typeface="mohammad bold art 1" pitchFamily="2" charset="-78"/>
              </a:rPr>
              <a:t>أهم متطلبات قواعد حوكمة الشركات</a:t>
            </a:r>
            <a:endParaRPr lang="en-US" sz="3600" b="1" dirty="0">
              <a:cs typeface="mohammad bold art 1" pitchFamily="2" charset="-78"/>
            </a:endParaRPr>
          </a:p>
          <a:p>
            <a:pPr marL="0" indent="0" algn="r" rtl="1">
              <a:buNone/>
            </a:pPr>
            <a:endParaRPr lang="ar-KW" sz="2800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1A151-84BD-4E71-B744-C440629F458B}" type="slidenum">
              <a:rPr lang="en-US" smtClean="0"/>
              <a:pPr/>
              <a:t>9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332681"/>
            <a:ext cx="3170956" cy="914400"/>
          </a:xfrm>
          <a:prstGeom prst="rect">
            <a:avLst/>
          </a:prstGeom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6154162"/>
            <a:ext cx="8001000" cy="68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2" name="Straight Connector 11"/>
          <p:cNvCxnSpPr/>
          <p:nvPr/>
        </p:nvCxnSpPr>
        <p:spPr>
          <a:xfrm>
            <a:off x="3563888" y="1268760"/>
            <a:ext cx="4970512" cy="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23549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7967</TotalTime>
  <Words>1549</Words>
  <Application>Microsoft Office PowerPoint</Application>
  <PresentationFormat>On-screen Show (4:3)</PresentationFormat>
  <Paragraphs>172</Paragraphs>
  <Slides>22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9" baseType="lpstr">
      <vt:lpstr>Arial</vt:lpstr>
      <vt:lpstr>Calibri</vt:lpstr>
      <vt:lpstr>microsoft sans serif</vt:lpstr>
      <vt:lpstr>mohammad bold art 1</vt:lpstr>
      <vt:lpstr>Times New Roman</vt:lpstr>
      <vt:lpstr>Wingdings</vt:lpstr>
      <vt:lpstr>Office Theme</vt:lpstr>
      <vt:lpstr>ورشة عمل </vt:lpstr>
      <vt:lpstr>مقدمة</vt:lpstr>
      <vt:lpstr>جدول أعمال الورشة</vt:lpstr>
      <vt:lpstr>أثر إصدار اللائحة التنفيذية الجديدة على تعليمات قواعد حوكمة الشركات</vt:lpstr>
      <vt:lpstr>مفهوم الحوكمة</vt:lpstr>
      <vt:lpstr>نطاق التطبيق</vt:lpstr>
      <vt:lpstr>منهجية التطبيق</vt:lpstr>
      <vt:lpstr>منهجية ونطاق التطبيق (تابع)</vt:lpstr>
      <vt:lpstr>تفصيل قواعد حوكمة الشركات</vt:lpstr>
      <vt:lpstr>القاعدة الأولى : بناء هيكل متوازن لمجلس الإدارة Construct a Balanced Board Composition </vt:lpstr>
      <vt:lpstr>القاعدة الثانية : التحديد السليم للمهام والمسؤوليات Establish Appropriate Roles and Responsibilities </vt:lpstr>
      <vt:lpstr>القاعدة الثالثة : اختيـار أشخـاص مـن ذوي الكفـاءة لعضويـة مجلـس الإدارة والإدارة الـتـنفـيذيـة Recruit Highly Qualified Candidates for the Board of Directors and the Executive Management </vt:lpstr>
      <vt:lpstr>القاعدة الرابعـة : ضمان نزاهة التقارير المالية Safeguard the Integrity of Financial Reporting </vt:lpstr>
      <vt:lpstr>القاعدة الخامسة : وضع نظم سليمة لإدارة المخاطر والرقابة الداخلية Apply Sound Systems of Risk Management and Internal Audit </vt:lpstr>
      <vt:lpstr>القاعدة السادسة: تعزيز السلوك المهني والقيم الأخلاقية Promote Code of Conduct and Ethical Standards </vt:lpstr>
      <vt:lpstr>القاعدة السابعة : الإفصاح والشفافية بشكل دقيق وفي الوقت المناسب Ensure Timely and High Quality Disclosure </vt:lpstr>
      <vt:lpstr>القاعدة الثامنة : احترام حقوق المساهمين Respect the Rights of Shareholders </vt:lpstr>
      <vt:lpstr>القاعدة التاسعة : إدراك دور أصحاب المصالح Recognise the Roles of Stakeholders </vt:lpstr>
      <vt:lpstr>القاعدة العاشرة : تعزيز وتحسين الأداء Encourage and Enhance Performance </vt:lpstr>
      <vt:lpstr>القاعدة الحادية عشر : التركيز على أهمية المسؤولية الاجتماعية Focus on the Importance of Corporate Social Responsibility </vt:lpstr>
      <vt:lpstr>متطلبات رقابية</vt:lpstr>
      <vt:lpstr>شــكــراً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ورشة عمل</dc:title>
  <dc:creator>Fouad Al-Ateeqi</dc:creator>
  <cp:lastModifiedBy>Fouad Al-Ateeqi</cp:lastModifiedBy>
  <cp:revision>164</cp:revision>
  <cp:lastPrinted>2015-11-24T09:39:44Z</cp:lastPrinted>
  <dcterms:created xsi:type="dcterms:W3CDTF">2014-09-25T11:33:14Z</dcterms:created>
  <dcterms:modified xsi:type="dcterms:W3CDTF">2015-12-22T06:20:27Z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aa112cfa-540d-4a4c-981a-df0791a67c4a</vt:lpwstr>
  </property>
  <property fmtid="{D5CDD505-2E9C-101B-9397-08002B2CF9AE}" pid="3" name="CMAClassification">
    <vt:lpwstr>Internal</vt:lpwstr>
  </property>
</Properties>
</file>